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8" r:id="rId1"/>
  </p:sldMasterIdLst>
  <p:notesMasterIdLst>
    <p:notesMasterId r:id="rId18"/>
  </p:notesMasterIdLst>
  <p:sldIdLst>
    <p:sldId id="281" r:id="rId2"/>
    <p:sldId id="282" r:id="rId3"/>
    <p:sldId id="283" r:id="rId4"/>
    <p:sldId id="284" r:id="rId5"/>
    <p:sldId id="266" r:id="rId6"/>
    <p:sldId id="267" r:id="rId7"/>
    <p:sldId id="275" r:id="rId8"/>
    <p:sldId id="280" r:id="rId9"/>
    <p:sldId id="268" r:id="rId10"/>
    <p:sldId id="269" r:id="rId11"/>
    <p:sldId id="271" r:id="rId12"/>
    <p:sldId id="270" r:id="rId13"/>
    <p:sldId id="272" r:id="rId14"/>
    <p:sldId id="273" r:id="rId15"/>
    <p:sldId id="274" r:id="rId16"/>
    <p:sldId id="26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4" d="100"/>
          <a:sy n="54" d="100"/>
        </p:scale>
        <p:origin x="164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74E514-AB25-4323-B431-6F2944F7341F}" type="datetimeFigureOut">
              <a:rPr lang="en-ID" smtClean="0"/>
              <a:t>24/11/2024</a:t>
            </a:fld>
            <a:endParaRPr lang="en-ID"/>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EB2468-705F-46D8-9938-F594AC350745}" type="slidenum">
              <a:rPr lang="en-ID" smtClean="0"/>
              <a:t>‹#›</a:t>
            </a:fld>
            <a:endParaRPr lang="en-ID"/>
          </a:p>
        </p:txBody>
      </p:sp>
    </p:spTree>
    <p:extLst>
      <p:ext uri="{BB962C8B-B14F-4D97-AF65-F5344CB8AC3E}">
        <p14:creationId xmlns:p14="http://schemas.microsoft.com/office/powerpoint/2010/main" val="2446778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dirty="0"/>
          </a:p>
        </p:txBody>
      </p:sp>
      <p:sp>
        <p:nvSpPr>
          <p:cNvPr id="4" name="Slide Number Placeholder 3"/>
          <p:cNvSpPr>
            <a:spLocks noGrp="1"/>
          </p:cNvSpPr>
          <p:nvPr>
            <p:ph type="sldNum" sz="quarter" idx="5"/>
          </p:nvPr>
        </p:nvSpPr>
        <p:spPr/>
        <p:txBody>
          <a:bodyPr/>
          <a:lstStyle/>
          <a:p>
            <a:fld id="{D8EB2468-705F-46D8-9938-F594AC350745}" type="slidenum">
              <a:rPr lang="en-ID" smtClean="0"/>
              <a:t>1</a:t>
            </a:fld>
            <a:endParaRPr lang="en-ID"/>
          </a:p>
        </p:txBody>
      </p:sp>
    </p:spTree>
    <p:extLst>
      <p:ext uri="{BB962C8B-B14F-4D97-AF65-F5344CB8AC3E}">
        <p14:creationId xmlns:p14="http://schemas.microsoft.com/office/powerpoint/2010/main" val="36422272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508CAA-81B6-4A64-9461-0351119D07E2}" type="datetimeFigureOut">
              <a:rPr lang="id-ID" smtClean="0"/>
              <a:t>24/11/2024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271468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508CAA-81B6-4A64-9461-0351119D07E2}" type="datetimeFigureOut">
              <a:rPr lang="id-ID" smtClean="0"/>
              <a:t>24/11/2024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1571460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508CAA-81B6-4A64-9461-0351119D07E2}" type="datetimeFigureOut">
              <a:rPr lang="id-ID" smtClean="0"/>
              <a:t>24/11/2024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511382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508CAA-81B6-4A64-9461-0351119D07E2}" type="datetimeFigureOut">
              <a:rPr lang="id-ID" smtClean="0"/>
              <a:t>24/11/2024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E6A14D-81B5-4652-9E52-4E69C2F694B3}" type="slidenum">
              <a:rPr lang="id-ID" smtClean="0"/>
              <a:t>‹#›</a:t>
            </a:fld>
            <a:endParaRPr lang="id-ID"/>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67612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508CAA-81B6-4A64-9461-0351119D07E2}" type="datetimeFigureOut">
              <a:rPr lang="id-ID" smtClean="0"/>
              <a:t>24/11/2024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31602984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5508CAA-81B6-4A64-9461-0351119D07E2}" type="datetimeFigureOut">
              <a:rPr lang="id-ID" smtClean="0"/>
              <a:t>24/11/2024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28792240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5508CAA-81B6-4A64-9461-0351119D07E2}" type="datetimeFigureOut">
              <a:rPr lang="id-ID" smtClean="0"/>
              <a:t>24/11/2024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2737462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508CAA-81B6-4A64-9461-0351119D07E2}" type="datetimeFigureOut">
              <a:rPr lang="id-ID" smtClean="0"/>
              <a:t>24/11/2024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38762987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508CAA-81B6-4A64-9461-0351119D07E2}" type="datetimeFigureOut">
              <a:rPr lang="id-ID" smtClean="0"/>
              <a:t>24/11/2024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2639632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508CAA-81B6-4A64-9461-0351119D07E2}" type="datetimeFigureOut">
              <a:rPr lang="id-ID" smtClean="0"/>
              <a:t>24/11/2024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3996077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508CAA-81B6-4A64-9461-0351119D07E2}" type="datetimeFigureOut">
              <a:rPr lang="id-ID" smtClean="0"/>
              <a:t>24/11/2024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317191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508CAA-81B6-4A64-9461-0351119D07E2}" type="datetimeFigureOut">
              <a:rPr lang="id-ID" smtClean="0"/>
              <a:t>24/11/2024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1912341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508CAA-81B6-4A64-9461-0351119D07E2}" type="datetimeFigureOut">
              <a:rPr lang="id-ID" smtClean="0"/>
              <a:t>24/11/2024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1139812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508CAA-81B6-4A64-9461-0351119D07E2}" type="datetimeFigureOut">
              <a:rPr lang="id-ID" smtClean="0"/>
              <a:t>24/11/2024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261844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65508CAA-81B6-4A64-9461-0351119D07E2}" type="datetimeFigureOut">
              <a:rPr lang="id-ID" smtClean="0"/>
              <a:t>24/11/2024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2391553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508CAA-81B6-4A64-9461-0351119D07E2}" type="datetimeFigureOut">
              <a:rPr lang="id-ID" smtClean="0"/>
              <a:t>24/11/2024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1349014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508CAA-81B6-4A64-9461-0351119D07E2}" type="datetimeFigureOut">
              <a:rPr lang="id-ID" smtClean="0"/>
              <a:t>24/11/2024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173143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65508CAA-81B6-4A64-9461-0351119D07E2}" type="datetimeFigureOut">
              <a:rPr lang="id-ID" smtClean="0"/>
              <a:t>24/11/2024</a:t>
            </a:fld>
            <a:endParaRPr lang="id-ID"/>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id-ID"/>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41E6A14D-81B5-4652-9E52-4E69C2F694B3}" type="slidenum">
              <a:rPr lang="id-ID" smtClean="0"/>
              <a:t>‹#›</a:t>
            </a:fld>
            <a:endParaRPr lang="id-ID"/>
          </a:p>
        </p:txBody>
      </p:sp>
    </p:spTree>
    <p:extLst>
      <p:ext uri="{BB962C8B-B14F-4D97-AF65-F5344CB8AC3E}">
        <p14:creationId xmlns:p14="http://schemas.microsoft.com/office/powerpoint/2010/main" val="4231107127"/>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 id="2147484000" r:id="rId12"/>
    <p:sldLayoutId id="2147484001" r:id="rId13"/>
    <p:sldLayoutId id="2147484002" r:id="rId14"/>
    <p:sldLayoutId id="2147484003" r:id="rId15"/>
    <p:sldLayoutId id="2147484004" r:id="rId16"/>
    <p:sldLayoutId id="214748400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 Id="rId9" Type="http://schemas.openxmlformats.org/officeDocument/2006/relationships/image" Target="../media/image10.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Background animasi papan tulis kelas nocopyright latar video pembelajaran">
            <a:extLst>
              <a:ext uri="{FF2B5EF4-FFF2-40B4-BE49-F238E27FC236}">
                <a16:creationId xmlns:a16="http://schemas.microsoft.com/office/drawing/2014/main" id="{6C50947E-AA72-EFC8-A596-3A0C1BACD7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252520" cy="686022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Tulisan Arab Bismillah hirohman nirohim Beserta Arti dan Maknanya">
            <a:extLst>
              <a:ext uri="{FF2B5EF4-FFF2-40B4-BE49-F238E27FC236}">
                <a16:creationId xmlns:a16="http://schemas.microsoft.com/office/drawing/2014/main" id="{BA42F10D-3EDC-EC5C-C3B7-098102FA5B9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51544" b="25973"/>
          <a:stretch/>
        </p:blipFill>
        <p:spPr bwMode="auto">
          <a:xfrm>
            <a:off x="1926388" y="545960"/>
            <a:ext cx="5309373" cy="597240"/>
          </a:xfrm>
          <a:prstGeom prst="rect">
            <a:avLst/>
          </a:prstGeom>
          <a:ln/>
          <a:effectLst>
            <a:innerShdw blurRad="63500" dist="50800" dir="10800000">
              <a:schemeClr val="accent2">
                <a:lumMod val="60000"/>
                <a:lumOff val="40000"/>
                <a:alpha val="50000"/>
              </a:schemeClr>
            </a:innerShdw>
          </a:effectLst>
        </p:spPr>
        <p:style>
          <a:lnRef idx="2">
            <a:schemeClr val="accent3">
              <a:shade val="50000"/>
            </a:schemeClr>
          </a:lnRef>
          <a:fillRef idx="1">
            <a:schemeClr val="accent3"/>
          </a:fillRef>
          <a:effectRef idx="0">
            <a:schemeClr val="accent3"/>
          </a:effectRef>
          <a:fontRef idx="minor">
            <a:schemeClr val="lt1"/>
          </a:fontRef>
        </p:style>
      </p:pic>
      <p:sp>
        <p:nvSpPr>
          <p:cNvPr id="4" name="TextBox 3">
            <a:extLst>
              <a:ext uri="{FF2B5EF4-FFF2-40B4-BE49-F238E27FC236}">
                <a16:creationId xmlns:a16="http://schemas.microsoft.com/office/drawing/2014/main" id="{F9CC61A7-B8D0-DA2A-3609-70BD2B118265}"/>
              </a:ext>
            </a:extLst>
          </p:cNvPr>
          <p:cNvSpPr txBox="1"/>
          <p:nvPr/>
        </p:nvSpPr>
        <p:spPr>
          <a:xfrm>
            <a:off x="2771800" y="2251599"/>
            <a:ext cx="4176464" cy="1754326"/>
          </a:xfrm>
          <a:prstGeom prst="rect">
            <a:avLst/>
          </a:prstGeom>
          <a:noFill/>
        </p:spPr>
        <p:txBody>
          <a:bodyPr wrap="square" rtlCol="0">
            <a:spAutoFit/>
          </a:bodyPr>
          <a:lstStyle/>
          <a:p>
            <a:r>
              <a:rPr lang="id-ID" b="1" dirty="0">
                <a:solidFill>
                  <a:schemeClr val="bg1">
                    <a:lumMod val="95000"/>
                  </a:schemeClr>
                </a:solidFill>
                <a:latin typeface="Aharoni" panose="02010803020104030203" pitchFamily="2" charset="-79"/>
                <a:cs typeface="Aharoni" panose="02010803020104030203" pitchFamily="2" charset="-79"/>
              </a:rPr>
              <a:t>Pembahasan :</a:t>
            </a:r>
          </a:p>
          <a:p>
            <a:pPr marL="342900" indent="-342900">
              <a:buAutoNum type="arabicPeriod"/>
            </a:pPr>
            <a:r>
              <a:rPr lang="id-ID" dirty="0">
                <a:solidFill>
                  <a:schemeClr val="bg1">
                    <a:lumMod val="95000"/>
                  </a:schemeClr>
                </a:solidFill>
                <a:latin typeface="Aharoni" panose="02010803020104030203" pitchFamily="2" charset="-79"/>
                <a:cs typeface="Aharoni" panose="02010803020104030203" pitchFamily="2" charset="-79"/>
              </a:rPr>
              <a:t>Pengertian Thaharah</a:t>
            </a:r>
          </a:p>
          <a:p>
            <a:pPr marL="342900" indent="-342900">
              <a:buAutoNum type="arabicPeriod"/>
            </a:pPr>
            <a:r>
              <a:rPr lang="id-ID" dirty="0">
                <a:solidFill>
                  <a:schemeClr val="bg1">
                    <a:lumMod val="95000"/>
                  </a:schemeClr>
                </a:solidFill>
                <a:latin typeface="Aharoni" panose="02010803020104030203" pitchFamily="2" charset="-79"/>
                <a:cs typeface="Aharoni" panose="02010803020104030203" pitchFamily="2" charset="-79"/>
              </a:rPr>
              <a:t>Tujuan dan fungsi thaharah</a:t>
            </a:r>
          </a:p>
          <a:p>
            <a:pPr marL="342900" indent="-342900">
              <a:buAutoNum type="arabicPeriod"/>
            </a:pPr>
            <a:r>
              <a:rPr lang="id-ID" dirty="0">
                <a:solidFill>
                  <a:schemeClr val="bg1">
                    <a:lumMod val="95000"/>
                  </a:schemeClr>
                </a:solidFill>
                <a:latin typeface="Aharoni" panose="02010803020104030203" pitchFamily="2" charset="-79"/>
                <a:cs typeface="Aharoni" panose="02010803020104030203" pitchFamily="2" charset="-79"/>
              </a:rPr>
              <a:t>Macam-macam thaharah</a:t>
            </a:r>
          </a:p>
          <a:p>
            <a:pPr marL="342900" indent="-342900">
              <a:buAutoNum type="arabicPeriod"/>
            </a:pPr>
            <a:r>
              <a:rPr lang="id-ID" dirty="0">
                <a:solidFill>
                  <a:schemeClr val="bg1">
                    <a:lumMod val="95000"/>
                  </a:schemeClr>
                </a:solidFill>
                <a:latin typeface="Aharoni" panose="02010803020104030203" pitchFamily="2" charset="-79"/>
                <a:cs typeface="Aharoni" panose="02010803020104030203" pitchFamily="2" charset="-79"/>
              </a:rPr>
              <a:t>Alat dan cara bersuci</a:t>
            </a:r>
          </a:p>
          <a:p>
            <a:pPr marL="342900" indent="-342900">
              <a:buAutoNum type="arabicPeriod"/>
            </a:pPr>
            <a:r>
              <a:rPr lang="id-ID" dirty="0">
                <a:solidFill>
                  <a:schemeClr val="bg1">
                    <a:lumMod val="95000"/>
                  </a:schemeClr>
                </a:solidFill>
                <a:latin typeface="Aharoni" panose="02010803020104030203" pitchFamily="2" charset="-79"/>
                <a:cs typeface="Aharoni" panose="02010803020104030203" pitchFamily="2" charset="-79"/>
              </a:rPr>
              <a:t>Sebab-sebab Mandi besar</a:t>
            </a:r>
          </a:p>
        </p:txBody>
      </p:sp>
      <p:sp>
        <p:nvSpPr>
          <p:cNvPr id="5" name="Title 1">
            <a:extLst>
              <a:ext uri="{FF2B5EF4-FFF2-40B4-BE49-F238E27FC236}">
                <a16:creationId xmlns:a16="http://schemas.microsoft.com/office/drawing/2014/main" id="{B744D85E-E24D-EB6F-79E9-D7F585257C9F}"/>
              </a:ext>
            </a:extLst>
          </p:cNvPr>
          <p:cNvSpPr txBox="1">
            <a:spLocks/>
          </p:cNvSpPr>
          <p:nvPr/>
        </p:nvSpPr>
        <p:spPr>
          <a:xfrm>
            <a:off x="1926388" y="1181733"/>
            <a:ext cx="5309373" cy="803609"/>
          </a:xfrm>
          <a:prstGeom prst="rect">
            <a:avLst/>
          </a:prstGeom>
          <a:ln>
            <a:noFill/>
          </a:ln>
        </p:spPr>
        <p:style>
          <a:lnRef idx="3">
            <a:schemeClr val="lt1"/>
          </a:lnRef>
          <a:fillRef idx="1002">
            <a:schemeClr val="dk2"/>
          </a:fillRef>
          <a:effectRef idx="1">
            <a:schemeClr val="accent1"/>
          </a:effectRef>
          <a:fontRef idx="minor">
            <a:schemeClr val="lt1"/>
          </a:fontRef>
        </p:style>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id-ID" sz="2400" dirty="0">
                <a:solidFill>
                  <a:srgbClr val="FFFF00"/>
                </a:solidFill>
                <a:latin typeface="Aharoni" panose="02010803020104030203" pitchFamily="2" charset="-79"/>
                <a:cs typeface="Aharoni" panose="02010803020104030203" pitchFamily="2" charset="-79"/>
              </a:rPr>
              <a:t>Pendidikan Agama Islam (2 sks)</a:t>
            </a:r>
            <a:br>
              <a:rPr lang="id-ID" sz="2400" dirty="0">
                <a:solidFill>
                  <a:srgbClr val="FFFF00"/>
                </a:solidFill>
                <a:latin typeface="Aharoni" panose="02010803020104030203" pitchFamily="2" charset="-79"/>
                <a:cs typeface="Aharoni" panose="02010803020104030203" pitchFamily="2" charset="-79"/>
              </a:rPr>
            </a:br>
            <a:r>
              <a:rPr lang="id-ID" sz="2400" dirty="0">
                <a:solidFill>
                  <a:srgbClr val="FFFF00"/>
                </a:solidFill>
                <a:latin typeface="Aharoni" panose="02010803020104030203" pitchFamily="2" charset="-79"/>
                <a:cs typeface="Aharoni" panose="02010803020104030203" pitchFamily="2" charset="-79"/>
              </a:rPr>
              <a:t>THAHARAH</a:t>
            </a:r>
          </a:p>
        </p:txBody>
      </p:sp>
      <p:pic>
        <p:nvPicPr>
          <p:cNvPr id="6" name="Picture 4" descr="Thaharah (1) Pembagian Air dalam Madzhab Syafi'iyah | Kajian Kampoeng  Syariah">
            <a:extLst>
              <a:ext uri="{FF2B5EF4-FFF2-40B4-BE49-F238E27FC236}">
                <a16:creationId xmlns:a16="http://schemas.microsoft.com/office/drawing/2014/main" id="{E7248BFD-6DCF-DCCE-93D0-E8E7C3899C9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0032" y="1985342"/>
            <a:ext cx="2376264" cy="650074"/>
          </a:xfrm>
          <a:prstGeom prst="rect">
            <a:avLst/>
          </a:prstGeom>
          <a:ln>
            <a:noFill/>
          </a:ln>
        </p:spPr>
        <p:style>
          <a:lnRef idx="0">
            <a:schemeClr val="dk1"/>
          </a:lnRef>
          <a:fillRef idx="3">
            <a:schemeClr val="dk1"/>
          </a:fillRef>
          <a:effectRef idx="3">
            <a:schemeClr val="dk1"/>
          </a:effectRef>
          <a:fontRef idx="minor">
            <a:schemeClr val="lt1"/>
          </a:fontRef>
        </p:style>
      </p:pic>
      <p:sp>
        <p:nvSpPr>
          <p:cNvPr id="8" name="TextBox 7">
            <a:extLst>
              <a:ext uri="{FF2B5EF4-FFF2-40B4-BE49-F238E27FC236}">
                <a16:creationId xmlns:a16="http://schemas.microsoft.com/office/drawing/2014/main" id="{27E62E1F-550E-7D4A-AB01-D623CD4A2822}"/>
              </a:ext>
            </a:extLst>
          </p:cNvPr>
          <p:cNvSpPr txBox="1"/>
          <p:nvPr/>
        </p:nvSpPr>
        <p:spPr>
          <a:xfrm>
            <a:off x="6674940" y="5432226"/>
            <a:ext cx="2376264" cy="307777"/>
          </a:xfrm>
          <a:prstGeom prst="rect">
            <a:avLst/>
          </a:prstGeom>
          <a:noFill/>
        </p:spPr>
        <p:txBody>
          <a:bodyPr wrap="square">
            <a:spAutoFit/>
          </a:bodyPr>
          <a:lstStyle/>
          <a:p>
            <a:pPr algn="ctr"/>
            <a:r>
              <a:rPr lang="id-ID" sz="1400" dirty="0">
                <a:solidFill>
                  <a:srgbClr val="FFFF00"/>
                </a:solidFill>
                <a:latin typeface="Algerian" panose="04020705040A02060702" pitchFamily="82" charset="0"/>
              </a:rPr>
              <a:t>Mustofa, S.S.I, M.I.Kom.</a:t>
            </a:r>
            <a:endParaRPr lang="en-ID" sz="1400" dirty="0"/>
          </a:p>
        </p:txBody>
      </p:sp>
      <p:pic>
        <p:nvPicPr>
          <p:cNvPr id="9" name="Picture 2" descr="Ilustrasi wudhu">
            <a:extLst>
              <a:ext uri="{FF2B5EF4-FFF2-40B4-BE49-F238E27FC236}">
                <a16:creationId xmlns:a16="http://schemas.microsoft.com/office/drawing/2014/main" id="{A20F3DFC-6DE9-E2FC-E942-24E222AE9E8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20046" y="5373216"/>
            <a:ext cx="2088860" cy="143728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Tayamum - Rukun, Tata Cara, Gambar, Sunah, Penertian, Sebab">
            <a:extLst>
              <a:ext uri="{FF2B5EF4-FFF2-40B4-BE49-F238E27FC236}">
                <a16:creationId xmlns:a16="http://schemas.microsoft.com/office/drawing/2014/main" id="{AC6B33AB-6C5D-6353-227F-46DFB1E3E2F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97146" y="5700917"/>
            <a:ext cx="2346854" cy="96617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Bacaan Doa Istinja Lengkap dengan Arti dan Tata Caranya">
            <a:extLst>
              <a:ext uri="{FF2B5EF4-FFF2-40B4-BE49-F238E27FC236}">
                <a16:creationId xmlns:a16="http://schemas.microsoft.com/office/drawing/2014/main" id="{9AC58E5A-51DE-DAE7-F7AC-A7344959C901}"/>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148019" y="5381601"/>
            <a:ext cx="2212868" cy="144850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Bolehkah Mandi Wajib Setelah Sahur, Ini Penjelasan dan Panduan Praktisnya -  BAZNAS">
            <a:extLst>
              <a:ext uri="{FF2B5EF4-FFF2-40B4-BE49-F238E27FC236}">
                <a16:creationId xmlns:a16="http://schemas.microsoft.com/office/drawing/2014/main" id="{6D34690F-3161-3317-2C92-846CE98159DC}"/>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0" y="5384507"/>
            <a:ext cx="2105993" cy="14485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873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7695"/>
            <a:ext cx="8305800" cy="580297"/>
          </a:xfrm>
        </p:spPr>
        <p:txBody>
          <a:bodyPr>
            <a:noAutofit/>
          </a:bodyPr>
          <a:lstStyle/>
          <a:p>
            <a:pPr marL="342900" indent="-342900" algn="ctr"/>
            <a:r>
              <a:rPr lang="id-ID" sz="3200" b="1" dirty="0">
                <a:solidFill>
                  <a:srgbClr val="00B0F0"/>
                </a:solidFill>
                <a:latin typeface="Algerian" panose="04020705040A02060702" pitchFamily="82" charset="0"/>
                <a:cs typeface="Times New Roman" panose="02020603050405020304" pitchFamily="18" charset="0"/>
              </a:rPr>
              <a:t>5. Sebab-sebab mandi besar</a:t>
            </a:r>
          </a:p>
        </p:txBody>
      </p:sp>
      <p:sp>
        <p:nvSpPr>
          <p:cNvPr id="3" name="Rectangle 2"/>
          <p:cNvSpPr/>
          <p:nvPr/>
        </p:nvSpPr>
        <p:spPr>
          <a:xfrm>
            <a:off x="1164060" y="836712"/>
            <a:ext cx="6912768" cy="2308324"/>
          </a:xfrm>
          <a:prstGeom prst="rect">
            <a:avLst/>
          </a:prstGeom>
        </p:spPr>
        <p:txBody>
          <a:bodyPr wrap="square">
            <a:spAutoFit/>
          </a:bodyPr>
          <a:lstStyle/>
          <a:p>
            <a:pPr algn="just"/>
            <a:r>
              <a:rPr lang="id-ID" b="1" dirty="0">
                <a:latin typeface="Times New Roman" panose="02020603050405020304" pitchFamily="18" charset="0"/>
                <a:cs typeface="Times New Roman" panose="02020603050405020304" pitchFamily="18" charset="0"/>
              </a:rPr>
              <a:t>Sebab-sebab mandi besar</a:t>
            </a:r>
            <a:r>
              <a:rPr lang="id-ID" dirty="0">
                <a:latin typeface="Times New Roman" panose="02020603050405020304" pitchFamily="18" charset="0"/>
                <a:cs typeface="Times New Roman" panose="02020603050405020304" pitchFamily="18" charset="0"/>
              </a:rPr>
              <a:t> (QS. Al-Maidah ayat : 6)</a:t>
            </a:r>
          </a:p>
          <a:p>
            <a:pPr algn="just"/>
            <a:r>
              <a:rPr lang="id-ID" i="1" dirty="0">
                <a:latin typeface="Times New Roman" panose="02020603050405020304" pitchFamily="18" charset="0"/>
                <a:cs typeface="Times New Roman" panose="02020603050405020304" pitchFamily="18" charset="0"/>
              </a:rPr>
              <a:t>Dan jika kamu junub, maka mandilah </a:t>
            </a:r>
            <a:r>
              <a:rPr lang="id-ID" dirty="0">
                <a:latin typeface="Times New Roman" panose="02020603050405020304" pitchFamily="18" charset="0"/>
                <a:cs typeface="Times New Roman" panose="02020603050405020304" pitchFamily="18" charset="0"/>
              </a:rPr>
              <a:t>(QS. Al-Maidah ayat : 6)</a:t>
            </a:r>
          </a:p>
          <a:p>
            <a:pPr marL="342900" indent="-342900" algn="just">
              <a:buAutoNum type="arabicPeriod"/>
            </a:pPr>
            <a:r>
              <a:rPr lang="id-ID" dirty="0">
                <a:latin typeface="Times New Roman" panose="02020603050405020304" pitchFamily="18" charset="0"/>
                <a:cs typeface="Times New Roman" panose="02020603050405020304" pitchFamily="18" charset="0"/>
              </a:rPr>
              <a:t>Bersetubuh</a:t>
            </a:r>
          </a:p>
          <a:p>
            <a:pPr marL="342900" indent="-342900" algn="just">
              <a:buAutoNum type="arabicPeriod"/>
            </a:pPr>
            <a:r>
              <a:rPr lang="id-ID" dirty="0">
                <a:latin typeface="Times New Roman" panose="02020603050405020304" pitchFamily="18" charset="0"/>
                <a:cs typeface="Times New Roman" panose="02020603050405020304" pitchFamily="18" charset="0"/>
              </a:rPr>
              <a:t>Keluar Mani</a:t>
            </a:r>
          </a:p>
          <a:p>
            <a:pPr marL="342900" indent="-342900" algn="just">
              <a:buAutoNum type="arabicPeriod"/>
            </a:pPr>
            <a:r>
              <a:rPr lang="id-ID" dirty="0">
                <a:latin typeface="Times New Roman" panose="02020603050405020304" pitchFamily="18" charset="0"/>
                <a:cs typeface="Times New Roman" panose="02020603050405020304" pitchFamily="18" charset="0"/>
              </a:rPr>
              <a:t>Mati</a:t>
            </a:r>
          </a:p>
          <a:p>
            <a:pPr marL="342900" indent="-342900" algn="just">
              <a:buAutoNum type="arabicPeriod"/>
            </a:pPr>
            <a:r>
              <a:rPr lang="id-ID" dirty="0">
                <a:latin typeface="Times New Roman" panose="02020603050405020304" pitchFamily="18" charset="0"/>
                <a:cs typeface="Times New Roman" panose="02020603050405020304" pitchFamily="18" charset="0"/>
              </a:rPr>
              <a:t>Haid</a:t>
            </a:r>
          </a:p>
          <a:p>
            <a:pPr marL="342900" indent="-342900" algn="just">
              <a:buAutoNum type="arabicPeriod"/>
            </a:pPr>
            <a:r>
              <a:rPr lang="id-ID" dirty="0">
                <a:latin typeface="Times New Roman" panose="02020603050405020304" pitchFamily="18" charset="0"/>
                <a:cs typeface="Times New Roman" panose="02020603050405020304" pitchFamily="18" charset="0"/>
              </a:rPr>
              <a:t>Nifas</a:t>
            </a:r>
          </a:p>
          <a:p>
            <a:pPr marL="342900" indent="-342900" algn="just">
              <a:buAutoNum type="arabicPeriod"/>
            </a:pPr>
            <a:r>
              <a:rPr lang="id-ID" dirty="0">
                <a:latin typeface="Times New Roman" panose="02020603050405020304" pitchFamily="18" charset="0"/>
                <a:cs typeface="Times New Roman" panose="02020603050405020304" pitchFamily="18" charset="0"/>
              </a:rPr>
              <a:t>Melahirkan</a:t>
            </a:r>
          </a:p>
        </p:txBody>
      </p:sp>
      <p:sp>
        <p:nvSpPr>
          <p:cNvPr id="4" name="Rectangle 3"/>
          <p:cNvSpPr/>
          <p:nvPr/>
        </p:nvSpPr>
        <p:spPr>
          <a:xfrm>
            <a:off x="1143785" y="3170421"/>
            <a:ext cx="6912768" cy="923330"/>
          </a:xfrm>
          <a:prstGeom prst="rect">
            <a:avLst/>
          </a:prstGeom>
        </p:spPr>
        <p:txBody>
          <a:bodyPr wrap="square">
            <a:spAutoFit/>
          </a:bodyPr>
          <a:lstStyle/>
          <a:p>
            <a:pPr algn="just"/>
            <a:r>
              <a:rPr lang="id-ID" b="1" dirty="0">
                <a:latin typeface="Times New Roman" panose="02020603050405020304" pitchFamily="18" charset="0"/>
                <a:cs typeface="Times New Roman" panose="02020603050405020304" pitchFamily="18" charset="0"/>
              </a:rPr>
              <a:t>Rukun Mandi Janabah</a:t>
            </a:r>
          </a:p>
          <a:p>
            <a:pPr marL="342900" indent="-342900" algn="just">
              <a:buAutoNum type="arabicPeriod"/>
            </a:pPr>
            <a:r>
              <a:rPr lang="id-ID" dirty="0">
                <a:latin typeface="Times New Roman" panose="02020603050405020304" pitchFamily="18" charset="0"/>
                <a:cs typeface="Times New Roman" panose="02020603050405020304" pitchFamily="18" charset="0"/>
              </a:rPr>
              <a:t>Niat</a:t>
            </a:r>
          </a:p>
          <a:p>
            <a:pPr marL="342900" indent="-342900" algn="just">
              <a:buAutoNum type="arabicPeriod"/>
            </a:pPr>
            <a:r>
              <a:rPr lang="id-ID" dirty="0">
                <a:latin typeface="Times New Roman" panose="02020603050405020304" pitchFamily="18" charset="0"/>
                <a:cs typeface="Times New Roman" panose="02020603050405020304" pitchFamily="18" charset="0"/>
              </a:rPr>
              <a:t>Mengalirkan air ke seluruh badan</a:t>
            </a:r>
          </a:p>
        </p:txBody>
      </p:sp>
      <p:sp>
        <p:nvSpPr>
          <p:cNvPr id="5" name="Rectangle 4"/>
          <p:cNvSpPr/>
          <p:nvPr/>
        </p:nvSpPr>
        <p:spPr>
          <a:xfrm>
            <a:off x="1164060" y="4202470"/>
            <a:ext cx="6912768" cy="1754326"/>
          </a:xfrm>
          <a:prstGeom prst="rect">
            <a:avLst/>
          </a:prstGeom>
        </p:spPr>
        <p:txBody>
          <a:bodyPr wrap="square">
            <a:spAutoFit/>
          </a:bodyPr>
          <a:lstStyle/>
          <a:p>
            <a:pPr algn="just"/>
            <a:r>
              <a:rPr lang="id-ID" b="1" dirty="0">
                <a:latin typeface="Times New Roman" panose="02020603050405020304" pitchFamily="18" charset="0"/>
                <a:cs typeface="Times New Roman" panose="02020603050405020304" pitchFamily="18" charset="0"/>
              </a:rPr>
              <a:t>Sunnahnya mandi</a:t>
            </a:r>
          </a:p>
          <a:p>
            <a:pPr marL="342900" indent="-342900" algn="just">
              <a:buAutoNum type="arabicPeriod"/>
            </a:pPr>
            <a:r>
              <a:rPr lang="id-ID" dirty="0">
                <a:latin typeface="Times New Roman" panose="02020603050405020304" pitchFamily="18" charset="0"/>
                <a:cs typeface="Times New Roman" panose="02020603050405020304" pitchFamily="18" charset="0"/>
              </a:rPr>
              <a:t>Membaca “Basmalah” pada permulaan mandi</a:t>
            </a:r>
          </a:p>
          <a:p>
            <a:pPr marL="342900" indent="-342900" algn="just">
              <a:buAutoNum type="arabicPeriod"/>
            </a:pPr>
            <a:r>
              <a:rPr lang="id-ID" dirty="0">
                <a:latin typeface="Times New Roman" panose="02020603050405020304" pitchFamily="18" charset="0"/>
                <a:cs typeface="Times New Roman" panose="02020603050405020304" pitchFamily="18" charset="0"/>
              </a:rPr>
              <a:t>Berwudu sebelum mandi</a:t>
            </a:r>
          </a:p>
          <a:p>
            <a:pPr marL="342900" indent="-342900" algn="just">
              <a:buAutoNum type="arabicPeriod"/>
            </a:pPr>
            <a:r>
              <a:rPr lang="id-ID" dirty="0">
                <a:latin typeface="Times New Roman" panose="02020603050405020304" pitchFamily="18" charset="0"/>
                <a:cs typeface="Times New Roman" panose="02020603050405020304" pitchFamily="18" charset="0"/>
              </a:rPr>
              <a:t>Menggosok-gosok seluruh badan dengan tangan</a:t>
            </a:r>
          </a:p>
          <a:p>
            <a:pPr marL="342900" indent="-342900" algn="just">
              <a:buAutoNum type="arabicPeriod"/>
            </a:pPr>
            <a:r>
              <a:rPr lang="id-ID" dirty="0">
                <a:latin typeface="Times New Roman" panose="02020603050405020304" pitchFamily="18" charset="0"/>
                <a:cs typeface="Times New Roman" panose="02020603050405020304" pitchFamily="18" charset="0"/>
              </a:rPr>
              <a:t>Mendahulukan bagian yang kanan dai pada yang kiri</a:t>
            </a:r>
          </a:p>
          <a:p>
            <a:pPr algn="just"/>
            <a:r>
              <a:rPr lang="id-ID" dirty="0">
                <a:latin typeface="Times New Roman" panose="02020603050405020304" pitchFamily="18" charset="0"/>
                <a:cs typeface="Times New Roman" panose="02020603050405020304" pitchFamily="18" charset="0"/>
              </a:rPr>
              <a:t>5. berturut-turut</a:t>
            </a:r>
          </a:p>
        </p:txBody>
      </p:sp>
    </p:spTree>
    <p:extLst>
      <p:ext uri="{BB962C8B-B14F-4D97-AF65-F5344CB8AC3E}">
        <p14:creationId xmlns:p14="http://schemas.microsoft.com/office/powerpoint/2010/main" val="3599326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60647"/>
            <a:ext cx="7272808" cy="518131"/>
          </a:xfrm>
        </p:spPr>
        <p:txBody>
          <a:bodyPr>
            <a:noAutofit/>
          </a:bodyPr>
          <a:lstStyle/>
          <a:p>
            <a:pPr algn="ctr"/>
            <a:r>
              <a:rPr lang="id-ID" sz="2800" b="1" dirty="0">
                <a:solidFill>
                  <a:schemeClr val="accent1"/>
                </a:solidFill>
                <a:latin typeface="Algerian" panose="04020705040A02060702" pitchFamily="82" charset="0"/>
              </a:rPr>
              <a:t>Wudhu DAN MANDI</a:t>
            </a:r>
          </a:p>
        </p:txBody>
      </p:sp>
      <p:sp>
        <p:nvSpPr>
          <p:cNvPr id="3" name="TextBox 2"/>
          <p:cNvSpPr txBox="1"/>
          <p:nvPr/>
        </p:nvSpPr>
        <p:spPr>
          <a:xfrm>
            <a:off x="971600" y="778779"/>
            <a:ext cx="3456384" cy="2739211"/>
          </a:xfrm>
          <a:prstGeom prst="rect">
            <a:avLst/>
          </a:prstGeom>
          <a:noFill/>
        </p:spPr>
        <p:txBody>
          <a:bodyPr wrap="square" rtlCol="0">
            <a:spAutoFit/>
          </a:bodyPr>
          <a:lstStyle/>
          <a:p>
            <a:r>
              <a:rPr lang="id-ID" sz="2800" b="1" u="sng" dirty="0">
                <a:solidFill>
                  <a:srgbClr val="00B0F0"/>
                </a:solidFill>
                <a:latin typeface="Algerian" panose="04020705040A02060702" pitchFamily="82" charset="0"/>
              </a:rPr>
              <a:t>Rukun wudhu:</a:t>
            </a:r>
            <a:endParaRPr lang="id-ID" sz="2800" b="1" u="sng" dirty="0">
              <a:solidFill>
                <a:srgbClr val="00B0F0"/>
              </a:solidFill>
              <a:latin typeface="Franklin Gothic Demi" panose="020B0703020102020204" pitchFamily="34" charset="0"/>
            </a:endParaRPr>
          </a:p>
          <a:p>
            <a:pPr marL="342900" indent="-342900">
              <a:buAutoNum type="arabicPeriod"/>
            </a:pPr>
            <a:r>
              <a:rPr lang="id-ID" dirty="0">
                <a:latin typeface="Franklin Gothic Demi" panose="020B0703020102020204" pitchFamily="34" charset="0"/>
              </a:rPr>
              <a:t>Niat</a:t>
            </a:r>
          </a:p>
          <a:p>
            <a:pPr marL="342900" indent="-342900">
              <a:buAutoNum type="arabicPeriod"/>
            </a:pPr>
            <a:r>
              <a:rPr lang="id-ID" dirty="0">
                <a:latin typeface="Franklin Gothic Demi" panose="020B0703020102020204" pitchFamily="34" charset="0"/>
              </a:rPr>
              <a:t>Membasuh Muka</a:t>
            </a:r>
          </a:p>
          <a:p>
            <a:pPr marL="342900" indent="-342900">
              <a:buAutoNum type="arabicPeriod"/>
            </a:pPr>
            <a:r>
              <a:rPr lang="id-ID" dirty="0">
                <a:latin typeface="Franklin Gothic Demi" panose="020B0703020102020204" pitchFamily="34" charset="0"/>
              </a:rPr>
              <a:t>Membasuh ke dua tangan sampai siku</a:t>
            </a:r>
          </a:p>
          <a:p>
            <a:pPr marL="342900" indent="-342900">
              <a:buAutoNum type="arabicPeriod"/>
            </a:pPr>
            <a:r>
              <a:rPr lang="id-ID" dirty="0">
                <a:latin typeface="Franklin Gothic Demi" panose="020B0703020102020204" pitchFamily="34" charset="0"/>
              </a:rPr>
              <a:t>Mengusap bagian kepala</a:t>
            </a:r>
          </a:p>
          <a:p>
            <a:pPr marL="342900" indent="-342900">
              <a:buAutoNum type="arabicPeriod"/>
            </a:pPr>
            <a:r>
              <a:rPr lang="id-ID" dirty="0">
                <a:latin typeface="Franklin Gothic Demi" panose="020B0703020102020204" pitchFamily="34" charset="0"/>
              </a:rPr>
              <a:t>Membasuh kedua telapak kaki hingga mata kaki</a:t>
            </a:r>
          </a:p>
          <a:p>
            <a:pPr marL="342900" indent="-342900">
              <a:buAutoNum type="arabicPeriod"/>
            </a:pPr>
            <a:r>
              <a:rPr lang="id-ID" dirty="0">
                <a:latin typeface="Franklin Gothic Demi" panose="020B0703020102020204" pitchFamily="34" charset="0"/>
              </a:rPr>
              <a:t>tertib</a:t>
            </a:r>
          </a:p>
        </p:txBody>
      </p:sp>
      <p:sp>
        <p:nvSpPr>
          <p:cNvPr id="4" name="TextBox 3"/>
          <p:cNvSpPr txBox="1"/>
          <p:nvPr/>
        </p:nvSpPr>
        <p:spPr>
          <a:xfrm>
            <a:off x="4932040" y="764703"/>
            <a:ext cx="3456384" cy="2739211"/>
          </a:xfrm>
          <a:prstGeom prst="rect">
            <a:avLst/>
          </a:prstGeom>
          <a:noFill/>
        </p:spPr>
        <p:txBody>
          <a:bodyPr wrap="square" rtlCol="0">
            <a:spAutoFit/>
          </a:bodyPr>
          <a:lstStyle/>
          <a:p>
            <a:r>
              <a:rPr lang="id-ID" sz="2800" b="1" u="sng" dirty="0">
                <a:solidFill>
                  <a:srgbClr val="00B0F0"/>
                </a:solidFill>
                <a:latin typeface="Algerian" panose="04020705040A02060702" pitchFamily="82" charset="0"/>
              </a:rPr>
              <a:t>syarat wudhu:</a:t>
            </a:r>
            <a:endParaRPr lang="id-ID" sz="2800" b="1" u="sng" dirty="0">
              <a:solidFill>
                <a:srgbClr val="00B0F0"/>
              </a:solidFill>
              <a:latin typeface="Franklin Gothic Demi" panose="020B0703020102020204" pitchFamily="34" charset="0"/>
            </a:endParaRPr>
          </a:p>
          <a:p>
            <a:pPr marL="342900" indent="-342900">
              <a:buAutoNum type="arabicPeriod"/>
            </a:pPr>
            <a:r>
              <a:rPr lang="id-ID" dirty="0">
                <a:latin typeface="Franklin Gothic Demi" panose="020B0703020102020204" pitchFamily="34" charset="0"/>
              </a:rPr>
              <a:t>Islam</a:t>
            </a:r>
          </a:p>
          <a:p>
            <a:pPr marL="342900" indent="-342900">
              <a:buAutoNum type="arabicPeriod"/>
            </a:pPr>
            <a:r>
              <a:rPr lang="id-ID" dirty="0">
                <a:latin typeface="Franklin Gothic Demi" panose="020B0703020102020204" pitchFamily="34" charset="0"/>
              </a:rPr>
              <a:t>Mumayiz</a:t>
            </a:r>
          </a:p>
          <a:p>
            <a:pPr marL="342900" indent="-342900">
              <a:buAutoNum type="arabicPeriod"/>
            </a:pPr>
            <a:r>
              <a:rPr lang="id-ID" dirty="0">
                <a:latin typeface="Franklin Gothic Demi" panose="020B0703020102020204" pitchFamily="34" charset="0"/>
              </a:rPr>
              <a:t>Tidak sedang berhadas besar</a:t>
            </a:r>
          </a:p>
          <a:p>
            <a:pPr marL="342900" indent="-342900">
              <a:buAutoNum type="arabicPeriod"/>
            </a:pPr>
            <a:r>
              <a:rPr lang="id-ID" dirty="0">
                <a:latin typeface="Franklin Gothic Demi" panose="020B0703020102020204" pitchFamily="34" charset="0"/>
              </a:rPr>
              <a:t>Dengan air suci dan mensucikan</a:t>
            </a:r>
          </a:p>
          <a:p>
            <a:pPr marL="342900" indent="-342900">
              <a:buAutoNum type="arabicPeriod"/>
            </a:pPr>
            <a:r>
              <a:rPr lang="id-ID" dirty="0">
                <a:latin typeface="Franklin Gothic Demi" panose="020B0703020102020204" pitchFamily="34" charset="0"/>
              </a:rPr>
              <a:t>Tidak ada hal yang menghalangi sampainya air ke kulit</a:t>
            </a:r>
          </a:p>
        </p:txBody>
      </p:sp>
      <p:sp>
        <p:nvSpPr>
          <p:cNvPr id="5" name="TextBox 4"/>
          <p:cNvSpPr txBox="1"/>
          <p:nvPr/>
        </p:nvSpPr>
        <p:spPr>
          <a:xfrm>
            <a:off x="971600" y="3791375"/>
            <a:ext cx="3456384" cy="2739211"/>
          </a:xfrm>
          <a:prstGeom prst="rect">
            <a:avLst/>
          </a:prstGeom>
          <a:noFill/>
        </p:spPr>
        <p:txBody>
          <a:bodyPr wrap="square" rtlCol="0">
            <a:spAutoFit/>
          </a:bodyPr>
          <a:lstStyle/>
          <a:p>
            <a:r>
              <a:rPr lang="id-ID" sz="2800" b="1" u="sng" dirty="0">
                <a:solidFill>
                  <a:srgbClr val="00B0F0"/>
                </a:solidFill>
                <a:latin typeface="Algerian" panose="04020705040A02060702" pitchFamily="82" charset="0"/>
              </a:rPr>
              <a:t>batalnya wudhu:</a:t>
            </a:r>
            <a:endParaRPr lang="id-ID" sz="2800" b="1" u="sng" dirty="0">
              <a:solidFill>
                <a:srgbClr val="00B0F0"/>
              </a:solidFill>
              <a:latin typeface="Franklin Gothic Demi" panose="020B0703020102020204" pitchFamily="34" charset="0"/>
            </a:endParaRPr>
          </a:p>
          <a:p>
            <a:pPr marL="342900" indent="-342900">
              <a:buAutoNum type="arabicPeriod"/>
            </a:pPr>
            <a:r>
              <a:rPr lang="id-ID" dirty="0">
                <a:latin typeface="Franklin Gothic Demi" panose="020B0703020102020204" pitchFamily="34" charset="0"/>
              </a:rPr>
              <a:t>Keluar sesuatu dari dubur dan kubul</a:t>
            </a:r>
          </a:p>
          <a:p>
            <a:pPr marL="342900" indent="-342900">
              <a:buAutoNum type="arabicPeriod"/>
            </a:pPr>
            <a:r>
              <a:rPr lang="id-ID" dirty="0">
                <a:latin typeface="Franklin Gothic Demi" panose="020B0703020102020204" pitchFamily="34" charset="0"/>
              </a:rPr>
              <a:t>Hilang akal</a:t>
            </a:r>
          </a:p>
          <a:p>
            <a:pPr marL="342900" indent="-342900">
              <a:buAutoNum type="arabicPeriod"/>
            </a:pPr>
            <a:r>
              <a:rPr lang="id-ID" dirty="0">
                <a:latin typeface="Franklin Gothic Demi" panose="020B0703020102020204" pitchFamily="34" charset="0"/>
              </a:rPr>
              <a:t>Bersentuhan antara kulit laki-laki dan perempuan</a:t>
            </a:r>
          </a:p>
          <a:p>
            <a:pPr marL="342900" indent="-342900">
              <a:buAutoNum type="arabicPeriod"/>
            </a:pPr>
            <a:r>
              <a:rPr lang="id-ID" dirty="0">
                <a:latin typeface="Franklin Gothic Demi" panose="020B0703020102020204" pitchFamily="34" charset="0"/>
              </a:rPr>
              <a:t>Menyentuh kemaluan atau pintu dubur, dengan telapak tangan.</a:t>
            </a:r>
          </a:p>
        </p:txBody>
      </p:sp>
      <p:sp>
        <p:nvSpPr>
          <p:cNvPr id="7" name="TextBox 6"/>
          <p:cNvSpPr txBox="1"/>
          <p:nvPr/>
        </p:nvSpPr>
        <p:spPr>
          <a:xfrm>
            <a:off x="4932040" y="3652875"/>
            <a:ext cx="3456384" cy="3016210"/>
          </a:xfrm>
          <a:prstGeom prst="rect">
            <a:avLst/>
          </a:prstGeom>
          <a:noFill/>
        </p:spPr>
        <p:txBody>
          <a:bodyPr wrap="square" rtlCol="0">
            <a:spAutoFit/>
          </a:bodyPr>
          <a:lstStyle/>
          <a:p>
            <a:r>
              <a:rPr lang="id-ID" sz="2800" b="1" u="sng" dirty="0">
                <a:solidFill>
                  <a:srgbClr val="00B0F0"/>
                </a:solidFill>
                <a:latin typeface="Algerian" panose="04020705040A02060702" pitchFamily="82" charset="0"/>
              </a:rPr>
              <a:t>Mandi Sunnah :</a:t>
            </a:r>
            <a:endParaRPr lang="id-ID" sz="2800" b="1" u="sng" dirty="0">
              <a:solidFill>
                <a:srgbClr val="00B0F0"/>
              </a:solidFill>
              <a:latin typeface="Franklin Gothic Demi" panose="020B0703020102020204" pitchFamily="34" charset="0"/>
            </a:endParaRPr>
          </a:p>
          <a:p>
            <a:pPr marL="342900" indent="-342900">
              <a:buAutoNum type="arabicPeriod"/>
            </a:pPr>
            <a:r>
              <a:rPr lang="id-ID" dirty="0">
                <a:latin typeface="Franklin Gothic Demi" panose="020B0703020102020204" pitchFamily="34" charset="0"/>
              </a:rPr>
              <a:t>Mandi Hari Jumat</a:t>
            </a:r>
          </a:p>
          <a:p>
            <a:pPr marL="342900" indent="-342900">
              <a:buAutoNum type="arabicPeriod"/>
            </a:pPr>
            <a:r>
              <a:rPr lang="id-ID" dirty="0">
                <a:latin typeface="Franklin Gothic Demi" panose="020B0703020102020204" pitchFamily="34" charset="0"/>
              </a:rPr>
              <a:t>Mandi Hari Raya Idul Fitri dan Idul Adha</a:t>
            </a:r>
          </a:p>
          <a:p>
            <a:pPr marL="342900" indent="-342900">
              <a:buAutoNum type="arabicPeriod"/>
            </a:pPr>
            <a:r>
              <a:rPr lang="id-ID" dirty="0">
                <a:latin typeface="Franklin Gothic Demi" panose="020B0703020102020204" pitchFamily="34" charset="0"/>
              </a:rPr>
              <a:t>Mandi orang yang sembuh dari gila</a:t>
            </a:r>
          </a:p>
          <a:p>
            <a:pPr marL="342900" indent="-342900">
              <a:buAutoNum type="arabicPeriod"/>
            </a:pPr>
            <a:r>
              <a:rPr lang="id-ID" dirty="0">
                <a:latin typeface="Franklin Gothic Demi" panose="020B0703020102020204" pitchFamily="34" charset="0"/>
              </a:rPr>
              <a:t>Mandi setelah memandikan mayat</a:t>
            </a:r>
          </a:p>
          <a:p>
            <a:pPr marL="342900" indent="-342900">
              <a:buAutoNum type="arabicPeriod"/>
            </a:pPr>
            <a:r>
              <a:rPr lang="id-ID" dirty="0">
                <a:latin typeface="Franklin Gothic Demi" panose="020B0703020102020204" pitchFamily="34" charset="0"/>
              </a:rPr>
              <a:t>Mandi dari kafir setelah masuk islam</a:t>
            </a:r>
          </a:p>
        </p:txBody>
      </p:sp>
    </p:spTree>
    <p:extLst>
      <p:ext uri="{BB962C8B-B14F-4D97-AF65-F5344CB8AC3E}">
        <p14:creationId xmlns:p14="http://schemas.microsoft.com/office/powerpoint/2010/main" val="284843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812963" y="1208191"/>
            <a:ext cx="3600400" cy="2339102"/>
          </a:xfrm>
          <a:prstGeom prst="rect">
            <a:avLst/>
          </a:prstGeom>
          <a:noFill/>
        </p:spPr>
        <p:txBody>
          <a:bodyPr wrap="square" rtlCol="0">
            <a:spAutoFit/>
          </a:bodyPr>
          <a:lstStyle/>
          <a:p>
            <a:r>
              <a:rPr lang="id-ID" sz="2800" b="1" u="sng" dirty="0">
                <a:solidFill>
                  <a:srgbClr val="00B0F0"/>
                </a:solidFill>
                <a:latin typeface="Algerian" panose="04020705040A02060702" pitchFamily="82" charset="0"/>
              </a:rPr>
              <a:t>3. Syarat-syarat Tayamum :</a:t>
            </a:r>
            <a:endParaRPr lang="id-ID" sz="2800" b="1" u="sng" dirty="0">
              <a:solidFill>
                <a:srgbClr val="00B0F0"/>
              </a:solidFill>
              <a:latin typeface="Franklin Gothic Demi" panose="020B0703020102020204" pitchFamily="34" charset="0"/>
            </a:endParaRPr>
          </a:p>
          <a:p>
            <a:pPr marL="342900" indent="-342900">
              <a:buAutoNum type="arabicPeriod"/>
            </a:pPr>
            <a:r>
              <a:rPr lang="id-ID" dirty="0">
                <a:latin typeface="Franklin Gothic Demi" panose="020B0703020102020204" pitchFamily="34" charset="0"/>
              </a:rPr>
              <a:t>Sudah masuk waktu sholat</a:t>
            </a:r>
          </a:p>
          <a:p>
            <a:pPr marL="342900" indent="-342900">
              <a:buAutoNum type="arabicPeriod"/>
            </a:pPr>
            <a:r>
              <a:rPr lang="id-ID" dirty="0">
                <a:latin typeface="Franklin Gothic Demi" panose="020B0703020102020204" pitchFamily="34" charset="0"/>
              </a:rPr>
              <a:t>Sudah mencari air tapi belum mendapatkan air</a:t>
            </a:r>
          </a:p>
          <a:p>
            <a:pPr marL="342900" indent="-342900">
              <a:buAutoNum type="arabicPeriod"/>
            </a:pPr>
            <a:r>
              <a:rPr lang="id-ID" dirty="0">
                <a:latin typeface="Franklin Gothic Demi" panose="020B0703020102020204" pitchFamily="34" charset="0"/>
              </a:rPr>
              <a:t>Dengan tanah/debu yang suci</a:t>
            </a:r>
          </a:p>
          <a:p>
            <a:pPr marL="342900" indent="-342900">
              <a:buAutoNum type="arabicPeriod"/>
            </a:pPr>
            <a:r>
              <a:rPr lang="id-ID" dirty="0">
                <a:latin typeface="Franklin Gothic Demi" panose="020B0703020102020204" pitchFamily="34" charset="0"/>
              </a:rPr>
              <a:t>Menghilangkan Najis</a:t>
            </a:r>
          </a:p>
        </p:txBody>
      </p:sp>
      <p:sp>
        <p:nvSpPr>
          <p:cNvPr id="6" name="TextBox 5"/>
          <p:cNvSpPr txBox="1"/>
          <p:nvPr/>
        </p:nvSpPr>
        <p:spPr>
          <a:xfrm>
            <a:off x="788214" y="1196752"/>
            <a:ext cx="3855794" cy="1354217"/>
          </a:xfrm>
          <a:prstGeom prst="rect">
            <a:avLst/>
          </a:prstGeom>
          <a:noFill/>
        </p:spPr>
        <p:txBody>
          <a:bodyPr wrap="square" rtlCol="0">
            <a:spAutoFit/>
          </a:bodyPr>
          <a:lstStyle/>
          <a:p>
            <a:r>
              <a:rPr lang="id-ID" sz="2800" b="1" u="sng" dirty="0">
                <a:solidFill>
                  <a:srgbClr val="00B0F0"/>
                </a:solidFill>
                <a:latin typeface="Algerian" panose="04020705040A02060702" pitchFamily="82" charset="0"/>
              </a:rPr>
              <a:t>1. SEBAB Tayamum :</a:t>
            </a:r>
            <a:endParaRPr lang="id-ID" sz="2800" b="1" u="sng" dirty="0">
              <a:solidFill>
                <a:srgbClr val="00B0F0"/>
              </a:solidFill>
              <a:latin typeface="Franklin Gothic Demi" panose="020B0703020102020204" pitchFamily="34" charset="0"/>
            </a:endParaRPr>
          </a:p>
          <a:p>
            <a:pPr marL="342900" indent="-342900">
              <a:buAutoNum type="arabicPeriod"/>
            </a:pPr>
            <a:r>
              <a:rPr lang="id-ID" dirty="0">
                <a:latin typeface="Franklin Gothic Demi" panose="020B0703020102020204" pitchFamily="34" charset="0"/>
              </a:rPr>
              <a:t>Uzur karena Sakit</a:t>
            </a:r>
          </a:p>
          <a:p>
            <a:pPr marL="342900" indent="-342900">
              <a:buAutoNum type="arabicPeriod"/>
            </a:pPr>
            <a:r>
              <a:rPr lang="id-ID" dirty="0">
                <a:latin typeface="Franklin Gothic Demi" panose="020B0703020102020204" pitchFamily="34" charset="0"/>
              </a:rPr>
              <a:t>Dalam Perjalanan</a:t>
            </a:r>
          </a:p>
          <a:p>
            <a:pPr marL="342900" indent="-342900">
              <a:buAutoNum type="arabicPeriod"/>
            </a:pPr>
            <a:r>
              <a:rPr lang="id-ID" dirty="0">
                <a:latin typeface="Franklin Gothic Demi" panose="020B0703020102020204" pitchFamily="34" charset="0"/>
              </a:rPr>
              <a:t>Tidak ada air</a:t>
            </a:r>
          </a:p>
        </p:txBody>
      </p:sp>
      <p:sp>
        <p:nvSpPr>
          <p:cNvPr id="7" name="TextBox 6"/>
          <p:cNvSpPr txBox="1"/>
          <p:nvPr/>
        </p:nvSpPr>
        <p:spPr>
          <a:xfrm>
            <a:off x="730637" y="2552997"/>
            <a:ext cx="3600400" cy="2616101"/>
          </a:xfrm>
          <a:prstGeom prst="rect">
            <a:avLst/>
          </a:prstGeom>
          <a:noFill/>
        </p:spPr>
        <p:txBody>
          <a:bodyPr wrap="square" rtlCol="0">
            <a:spAutoFit/>
          </a:bodyPr>
          <a:lstStyle/>
          <a:p>
            <a:r>
              <a:rPr lang="id-ID" sz="2800" b="1" dirty="0">
                <a:solidFill>
                  <a:srgbClr val="00B0F0"/>
                </a:solidFill>
                <a:latin typeface="Algerian" panose="04020705040A02060702" pitchFamily="82" charset="0"/>
              </a:rPr>
              <a:t>2. Fardu (rukun) Tayamum :</a:t>
            </a:r>
            <a:endParaRPr lang="id-ID" sz="2800" b="1" dirty="0">
              <a:solidFill>
                <a:srgbClr val="00B0F0"/>
              </a:solidFill>
              <a:latin typeface="Franklin Gothic Demi" panose="020B0703020102020204" pitchFamily="34" charset="0"/>
            </a:endParaRPr>
          </a:p>
          <a:p>
            <a:pPr marL="342900" indent="-342900">
              <a:buAutoNum type="arabicPeriod"/>
            </a:pPr>
            <a:r>
              <a:rPr lang="id-ID" dirty="0">
                <a:latin typeface="Franklin Gothic Demi" panose="020B0703020102020204" pitchFamily="34" charset="0"/>
              </a:rPr>
              <a:t>Niat</a:t>
            </a:r>
          </a:p>
          <a:p>
            <a:pPr marL="342900" indent="-342900">
              <a:buAutoNum type="arabicPeriod"/>
            </a:pPr>
            <a:r>
              <a:rPr lang="id-ID" dirty="0">
                <a:latin typeface="Franklin Gothic Demi" panose="020B0703020102020204" pitchFamily="34" charset="0"/>
              </a:rPr>
              <a:t>Mengusap muka dengan tanah</a:t>
            </a:r>
          </a:p>
          <a:p>
            <a:pPr marL="342900" indent="-342900">
              <a:buAutoNum type="arabicPeriod"/>
            </a:pPr>
            <a:r>
              <a:rPr lang="id-ID" dirty="0">
                <a:latin typeface="Franklin Gothic Demi" panose="020B0703020102020204" pitchFamily="34" charset="0"/>
              </a:rPr>
              <a:t>Mengusap kedua tangan sampai siku dengan tanah</a:t>
            </a:r>
          </a:p>
          <a:p>
            <a:pPr marL="342900" indent="-342900">
              <a:buAutoNum type="arabicPeriod"/>
            </a:pPr>
            <a:r>
              <a:rPr lang="id-ID" dirty="0">
                <a:latin typeface="Franklin Gothic Demi" panose="020B0703020102020204" pitchFamily="34" charset="0"/>
              </a:rPr>
              <a:t>Tertib</a:t>
            </a:r>
          </a:p>
        </p:txBody>
      </p:sp>
      <p:sp>
        <p:nvSpPr>
          <p:cNvPr id="8" name="TextBox 7"/>
          <p:cNvSpPr txBox="1"/>
          <p:nvPr/>
        </p:nvSpPr>
        <p:spPr>
          <a:xfrm>
            <a:off x="4698997" y="3861048"/>
            <a:ext cx="3456384" cy="1231106"/>
          </a:xfrm>
          <a:prstGeom prst="rect">
            <a:avLst/>
          </a:prstGeom>
          <a:noFill/>
        </p:spPr>
        <p:txBody>
          <a:bodyPr wrap="square" rtlCol="0">
            <a:spAutoFit/>
          </a:bodyPr>
          <a:lstStyle/>
          <a:p>
            <a:r>
              <a:rPr lang="id-ID" sz="2000" b="1" u="sng" dirty="0">
                <a:solidFill>
                  <a:srgbClr val="00B0F0"/>
                </a:solidFill>
                <a:latin typeface="Algerian" panose="04020705040A02060702" pitchFamily="82" charset="0"/>
              </a:rPr>
              <a:t>4. Batalnya Tayamum :</a:t>
            </a:r>
            <a:endParaRPr lang="id-ID" sz="2000" b="1" u="sng" dirty="0">
              <a:solidFill>
                <a:srgbClr val="00B0F0"/>
              </a:solidFill>
              <a:latin typeface="Franklin Gothic Demi" panose="020B0703020102020204" pitchFamily="34" charset="0"/>
            </a:endParaRPr>
          </a:p>
          <a:p>
            <a:pPr marL="342900" indent="-342900">
              <a:buAutoNum type="arabicPeriod"/>
            </a:pPr>
            <a:r>
              <a:rPr lang="id-ID" dirty="0">
                <a:latin typeface="Franklin Gothic Demi" panose="020B0703020102020204" pitchFamily="34" charset="0"/>
              </a:rPr>
              <a:t>Segala yang membatalkan wudhu</a:t>
            </a:r>
          </a:p>
          <a:p>
            <a:pPr marL="342900" indent="-342900">
              <a:buAutoNum type="arabicPeriod"/>
            </a:pPr>
            <a:r>
              <a:rPr lang="id-ID" dirty="0">
                <a:latin typeface="Franklin Gothic Demi" panose="020B0703020102020204" pitchFamily="34" charset="0"/>
              </a:rPr>
              <a:t>Melihat Air</a:t>
            </a:r>
          </a:p>
        </p:txBody>
      </p:sp>
      <p:sp>
        <p:nvSpPr>
          <p:cNvPr id="2" name="Title 1">
            <a:extLst>
              <a:ext uri="{FF2B5EF4-FFF2-40B4-BE49-F238E27FC236}">
                <a16:creationId xmlns:a16="http://schemas.microsoft.com/office/drawing/2014/main" id="{BF4C07F9-F1A9-4DCC-0966-792BE68CD358}"/>
              </a:ext>
            </a:extLst>
          </p:cNvPr>
          <p:cNvSpPr>
            <a:spLocks noGrp="1"/>
          </p:cNvSpPr>
          <p:nvPr>
            <p:ph type="title"/>
          </p:nvPr>
        </p:nvSpPr>
        <p:spPr>
          <a:xfrm>
            <a:off x="1403647" y="190323"/>
            <a:ext cx="3160147" cy="766592"/>
          </a:xfrm>
        </p:spPr>
        <p:txBody>
          <a:bodyPr>
            <a:noAutofit/>
          </a:bodyPr>
          <a:lstStyle/>
          <a:p>
            <a:pPr algn="ctr"/>
            <a:r>
              <a:rPr lang="id-ID" sz="4400" b="1" dirty="0">
                <a:solidFill>
                  <a:srgbClr val="92D050"/>
                </a:solidFill>
                <a:latin typeface="Algerian" panose="04020705040A02060702" pitchFamily="82" charset="0"/>
              </a:rPr>
              <a:t>TAYAMUM </a:t>
            </a:r>
          </a:p>
        </p:txBody>
      </p:sp>
      <p:sp>
        <p:nvSpPr>
          <p:cNvPr id="3" name="TextBox 2">
            <a:extLst>
              <a:ext uri="{FF2B5EF4-FFF2-40B4-BE49-F238E27FC236}">
                <a16:creationId xmlns:a16="http://schemas.microsoft.com/office/drawing/2014/main" id="{83B4B182-E907-4792-716A-5258855C1031}"/>
              </a:ext>
            </a:extLst>
          </p:cNvPr>
          <p:cNvSpPr txBox="1"/>
          <p:nvPr/>
        </p:nvSpPr>
        <p:spPr>
          <a:xfrm>
            <a:off x="700048" y="5096996"/>
            <a:ext cx="7887919" cy="1631216"/>
          </a:xfrm>
          <a:prstGeom prst="rect">
            <a:avLst/>
          </a:prstGeom>
          <a:noFill/>
        </p:spPr>
        <p:txBody>
          <a:bodyPr wrap="square" rtlCol="0">
            <a:spAutoFit/>
          </a:bodyPr>
          <a:lstStyle/>
          <a:p>
            <a:r>
              <a:rPr lang="id-ID" sz="2800" b="1" dirty="0">
                <a:solidFill>
                  <a:srgbClr val="00B0F0"/>
                </a:solidFill>
                <a:latin typeface="Algerian" panose="04020705040A02060702" pitchFamily="82" charset="0"/>
              </a:rPr>
              <a:t>5. Hikmah Tayamum :</a:t>
            </a:r>
            <a:endParaRPr lang="id-ID" sz="2800" b="1" dirty="0">
              <a:solidFill>
                <a:srgbClr val="00B0F0"/>
              </a:solidFill>
              <a:latin typeface="Franklin Gothic Demi" panose="020B0703020102020204" pitchFamily="34" charset="0"/>
            </a:endParaRPr>
          </a:p>
          <a:p>
            <a:pPr marL="342900" indent="-342900">
              <a:buAutoNum type="arabicPeriod"/>
            </a:pPr>
            <a:r>
              <a:rPr lang="id-ID" dirty="0">
                <a:latin typeface="Franklin Gothic Demi" panose="020B0703020102020204" pitchFamily="34" charset="0"/>
              </a:rPr>
              <a:t>Merendahkan Egoisme Nafsu</a:t>
            </a:r>
          </a:p>
          <a:p>
            <a:pPr marL="342900" indent="-342900">
              <a:buAutoNum type="arabicPeriod"/>
            </a:pPr>
            <a:r>
              <a:rPr lang="id-ID" dirty="0">
                <a:latin typeface="Franklin Gothic Demi" panose="020B0703020102020204" pitchFamily="34" charset="0"/>
              </a:rPr>
              <a:t>Kemudahan &amp; Kemurahan dari Allah SWT.</a:t>
            </a:r>
          </a:p>
          <a:p>
            <a:pPr marL="342900" indent="-342900">
              <a:buAutoNum type="arabicPeriod"/>
            </a:pPr>
            <a:r>
              <a:rPr lang="id-ID" dirty="0">
                <a:latin typeface="Franklin Gothic Demi" panose="020B0703020102020204" pitchFamily="34" charset="0"/>
              </a:rPr>
              <a:t>Keutamaan Umat Nabi Muhammad SAW</a:t>
            </a:r>
          </a:p>
          <a:p>
            <a:pPr marL="342900" indent="-342900">
              <a:buAutoNum type="arabicPeriod"/>
            </a:pPr>
            <a:r>
              <a:rPr lang="id-ID" dirty="0">
                <a:latin typeface="Franklin Gothic Demi" panose="020B0703020102020204" pitchFamily="34" charset="0"/>
              </a:rPr>
              <a:t>Tanah/Debu Sebagai unsur penciptaan manusia</a:t>
            </a:r>
          </a:p>
        </p:txBody>
      </p:sp>
    </p:spTree>
    <p:extLst>
      <p:ext uri="{BB962C8B-B14F-4D97-AF65-F5344CB8AC3E}">
        <p14:creationId xmlns:p14="http://schemas.microsoft.com/office/powerpoint/2010/main" val="147827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25058-6F08-549B-5B66-BAF0EF512B43}"/>
              </a:ext>
            </a:extLst>
          </p:cNvPr>
          <p:cNvSpPr>
            <a:spLocks noGrp="1"/>
          </p:cNvSpPr>
          <p:nvPr>
            <p:ph type="title"/>
          </p:nvPr>
        </p:nvSpPr>
        <p:spPr>
          <a:xfrm>
            <a:off x="1907704" y="260648"/>
            <a:ext cx="5723144" cy="716658"/>
          </a:xfrm>
        </p:spPr>
        <p:txBody>
          <a:bodyPr>
            <a:normAutofit fontScale="90000"/>
          </a:bodyPr>
          <a:lstStyle/>
          <a:p>
            <a:r>
              <a:rPr lang="id-ID" b="1" dirty="0">
                <a:solidFill>
                  <a:srgbClr val="FF0000"/>
                </a:solidFill>
                <a:latin typeface="Times New Roman" panose="02020603050405020304" pitchFamily="18" charset="0"/>
                <a:cs typeface="Times New Roman" panose="02020603050405020304" pitchFamily="18" charset="0"/>
              </a:rPr>
              <a:t>Doa Setelah Berwudhu</a:t>
            </a:r>
            <a:endParaRPr lang="en-ID" b="1" dirty="0">
              <a:solidFill>
                <a:srgbClr val="FF00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2BDEF0F-8C80-3A05-9385-B87AD1559A68}"/>
              </a:ext>
            </a:extLst>
          </p:cNvPr>
          <p:cNvSpPr txBox="1"/>
          <p:nvPr/>
        </p:nvSpPr>
        <p:spPr>
          <a:xfrm>
            <a:off x="1259632" y="1210066"/>
            <a:ext cx="6912768" cy="4832092"/>
          </a:xfrm>
          <a:prstGeom prst="rect">
            <a:avLst/>
          </a:prstGeom>
          <a:noFill/>
        </p:spPr>
        <p:txBody>
          <a:bodyPr wrap="square">
            <a:spAutoFit/>
          </a:bodyPr>
          <a:lstStyle/>
          <a:p>
            <a:pPr algn="r"/>
            <a:r>
              <a:rPr lang="ar-AE" sz="2800" b="1" i="0" dirty="0">
                <a:solidFill>
                  <a:srgbClr val="000000"/>
                </a:solidFill>
                <a:effectLst/>
                <a:latin typeface="Playfair Display" panose="020B0604020202020204" pitchFamily="2" charset="0"/>
              </a:rPr>
              <a:t>أَشْهَدُ أَنْ لاَ إِلَهَ إِلاَّ اللَّهُ وَحْدَهُ لاَ شَرِيكَ لَهُ وَأَشْهَدُ أَنَّ مُحَمَّدًا عَبْدُهُ وَرَسُولُهُ اللَّهُمَّ اجْعَلْنِى مِنَ التَّوَّابِينَ وَاجْعَلْنِى مِنَ الْمُتَطَهِّرِينَ</a:t>
            </a:r>
            <a:endParaRPr lang="ar-AE" sz="2800" b="0" i="0" dirty="0">
              <a:solidFill>
                <a:srgbClr val="000000"/>
              </a:solidFill>
              <a:effectLst/>
              <a:latin typeface="Playfair Display" panose="020B0604020202020204" pitchFamily="2" charset="0"/>
            </a:endParaRPr>
          </a:p>
          <a:p>
            <a:pPr algn="just"/>
            <a:r>
              <a:rPr lang="en-ID" sz="2800" b="0" i="0" dirty="0" err="1">
                <a:solidFill>
                  <a:srgbClr val="000000"/>
                </a:solidFill>
                <a:effectLst/>
                <a:latin typeface="IBM Plex Serif" panose="020B0604020202020204" pitchFamily="18" charset="0"/>
              </a:rPr>
              <a:t>Artinya</a:t>
            </a:r>
            <a:r>
              <a:rPr lang="en-ID" sz="2800" b="0" i="0" dirty="0">
                <a:solidFill>
                  <a:srgbClr val="000000"/>
                </a:solidFill>
                <a:effectLst/>
                <a:latin typeface="IBM Plex Serif" panose="020B0604020202020204" pitchFamily="18" charset="0"/>
              </a:rPr>
              <a:t>: </a:t>
            </a:r>
            <a:r>
              <a:rPr lang="en-ID" sz="2800" b="0" i="1" dirty="0">
                <a:solidFill>
                  <a:srgbClr val="000000"/>
                </a:solidFill>
                <a:effectLst/>
                <a:latin typeface="IBM Plex Serif" panose="020B0604020202020204" pitchFamily="18" charset="0"/>
              </a:rPr>
              <a:t>“Aku </a:t>
            </a:r>
            <a:r>
              <a:rPr lang="en-ID" sz="2800" b="0" i="1" dirty="0" err="1">
                <a:solidFill>
                  <a:srgbClr val="000000"/>
                </a:solidFill>
                <a:effectLst/>
                <a:latin typeface="IBM Plex Serif" panose="020B0604020202020204" pitchFamily="18" charset="0"/>
              </a:rPr>
              <a:t>bersaksi</a:t>
            </a:r>
            <a:r>
              <a:rPr lang="en-ID" sz="2800" b="0" i="1" dirty="0">
                <a:solidFill>
                  <a:srgbClr val="000000"/>
                </a:solidFill>
                <a:effectLst/>
                <a:latin typeface="IBM Plex Serif" panose="020B0604020202020204" pitchFamily="18" charset="0"/>
              </a:rPr>
              <a:t> </a:t>
            </a:r>
            <a:r>
              <a:rPr lang="en-ID" sz="2800" b="0" i="1" dirty="0" err="1">
                <a:solidFill>
                  <a:srgbClr val="000000"/>
                </a:solidFill>
                <a:effectLst/>
                <a:latin typeface="IBM Plex Serif" panose="020B0604020202020204" pitchFamily="18" charset="0"/>
              </a:rPr>
              <a:t>bahwasanya</a:t>
            </a:r>
            <a:r>
              <a:rPr lang="en-ID" sz="2800" b="0" i="1" dirty="0">
                <a:solidFill>
                  <a:srgbClr val="000000"/>
                </a:solidFill>
                <a:effectLst/>
                <a:latin typeface="IBM Plex Serif" panose="020B0604020202020204" pitchFamily="18" charset="0"/>
              </a:rPr>
              <a:t> </a:t>
            </a:r>
            <a:r>
              <a:rPr lang="en-ID" sz="2800" b="0" i="1" dirty="0" err="1">
                <a:solidFill>
                  <a:srgbClr val="000000"/>
                </a:solidFill>
                <a:effectLst/>
                <a:latin typeface="IBM Plex Serif" panose="020B0604020202020204" pitchFamily="18" charset="0"/>
              </a:rPr>
              <a:t>tiada</a:t>
            </a:r>
            <a:r>
              <a:rPr lang="en-ID" sz="2800" b="0" i="1" dirty="0">
                <a:solidFill>
                  <a:srgbClr val="000000"/>
                </a:solidFill>
                <a:effectLst/>
                <a:latin typeface="IBM Plex Serif" panose="020B0604020202020204" pitchFamily="18" charset="0"/>
              </a:rPr>
              <a:t> </a:t>
            </a:r>
            <a:r>
              <a:rPr lang="id-ID" sz="2800" b="0" i="1" dirty="0">
                <a:solidFill>
                  <a:srgbClr val="000000"/>
                </a:solidFill>
                <a:effectLst/>
                <a:latin typeface="IBM Plex Serif" panose="020B0604020202020204" pitchFamily="18" charset="0"/>
              </a:rPr>
              <a:t>Tuhan selain Allah, dan tidak</a:t>
            </a:r>
            <a:r>
              <a:rPr lang="en-ID" sz="2800" b="0" i="1" dirty="0">
                <a:solidFill>
                  <a:srgbClr val="000000"/>
                </a:solidFill>
                <a:effectLst/>
                <a:latin typeface="IBM Plex Serif" panose="020B0604020202020204" pitchFamily="18" charset="0"/>
              </a:rPr>
              <a:t> </a:t>
            </a:r>
            <a:r>
              <a:rPr lang="en-ID" sz="2800" b="0" i="1" dirty="0" err="1">
                <a:solidFill>
                  <a:srgbClr val="000000"/>
                </a:solidFill>
                <a:effectLst/>
                <a:latin typeface="IBM Plex Serif" panose="020B0604020202020204" pitchFamily="18" charset="0"/>
              </a:rPr>
              <a:t>ada</a:t>
            </a:r>
            <a:r>
              <a:rPr lang="en-ID" sz="2800" b="0" i="1" dirty="0">
                <a:solidFill>
                  <a:srgbClr val="000000"/>
                </a:solidFill>
                <a:effectLst/>
                <a:latin typeface="IBM Plex Serif" panose="020B0604020202020204" pitchFamily="18" charset="0"/>
              </a:rPr>
              <a:t> </a:t>
            </a:r>
            <a:r>
              <a:rPr lang="en-ID" sz="2800" b="0" i="1" dirty="0" err="1">
                <a:solidFill>
                  <a:srgbClr val="000000"/>
                </a:solidFill>
                <a:effectLst/>
                <a:latin typeface="IBM Plex Serif" panose="020B0604020202020204" pitchFamily="18" charset="0"/>
              </a:rPr>
              <a:t>sekutu</a:t>
            </a:r>
            <a:r>
              <a:rPr lang="en-ID" sz="2800" b="0" i="1" dirty="0">
                <a:solidFill>
                  <a:srgbClr val="000000"/>
                </a:solidFill>
                <a:effectLst/>
                <a:latin typeface="IBM Plex Serif" panose="020B0604020202020204" pitchFamily="18" charset="0"/>
              </a:rPr>
              <a:t> </a:t>
            </a:r>
            <a:r>
              <a:rPr lang="en-ID" sz="2800" b="0" i="1" dirty="0" err="1">
                <a:solidFill>
                  <a:srgbClr val="000000"/>
                </a:solidFill>
                <a:effectLst/>
                <a:latin typeface="IBM Plex Serif" panose="020B0604020202020204" pitchFamily="18" charset="0"/>
              </a:rPr>
              <a:t>bagi</a:t>
            </a:r>
            <a:r>
              <a:rPr lang="en-ID" sz="2800" b="0" i="1" dirty="0">
                <a:solidFill>
                  <a:srgbClr val="000000"/>
                </a:solidFill>
                <a:effectLst/>
                <a:latin typeface="IBM Plex Serif" panose="020B0604020202020204" pitchFamily="18" charset="0"/>
              </a:rPr>
              <a:t>-Nya, dan </a:t>
            </a:r>
            <a:r>
              <a:rPr lang="en-ID" sz="2800" b="0" i="1" dirty="0" err="1">
                <a:solidFill>
                  <a:srgbClr val="000000"/>
                </a:solidFill>
                <a:effectLst/>
                <a:latin typeface="IBM Plex Serif" panose="020B0604020202020204" pitchFamily="18" charset="0"/>
              </a:rPr>
              <a:t>aku</a:t>
            </a:r>
            <a:r>
              <a:rPr lang="en-ID" sz="2800" b="0" i="1" dirty="0">
                <a:solidFill>
                  <a:srgbClr val="000000"/>
                </a:solidFill>
                <a:effectLst/>
                <a:latin typeface="IBM Plex Serif" panose="020B0604020202020204" pitchFamily="18" charset="0"/>
              </a:rPr>
              <a:t> </a:t>
            </a:r>
            <a:r>
              <a:rPr lang="en-ID" sz="2800" b="0" i="1" dirty="0" err="1">
                <a:solidFill>
                  <a:srgbClr val="000000"/>
                </a:solidFill>
                <a:effectLst/>
                <a:latin typeface="IBM Plex Serif" panose="020B0604020202020204" pitchFamily="18" charset="0"/>
              </a:rPr>
              <a:t>bersaksi</a:t>
            </a:r>
            <a:r>
              <a:rPr lang="en-ID" sz="2800" b="0" i="1" dirty="0">
                <a:solidFill>
                  <a:srgbClr val="000000"/>
                </a:solidFill>
                <a:effectLst/>
                <a:latin typeface="IBM Plex Serif" panose="020B0604020202020204" pitchFamily="18" charset="0"/>
              </a:rPr>
              <a:t> </a:t>
            </a:r>
            <a:r>
              <a:rPr lang="en-ID" sz="2800" b="0" i="1" dirty="0" err="1">
                <a:solidFill>
                  <a:srgbClr val="000000"/>
                </a:solidFill>
                <a:effectLst/>
                <a:latin typeface="IBM Plex Serif" panose="020B0604020202020204" pitchFamily="18" charset="0"/>
              </a:rPr>
              <a:t>bahwasanya</a:t>
            </a:r>
            <a:r>
              <a:rPr lang="en-ID" sz="2800" b="0" i="1" dirty="0">
                <a:solidFill>
                  <a:srgbClr val="000000"/>
                </a:solidFill>
                <a:effectLst/>
                <a:latin typeface="IBM Plex Serif" panose="020B0604020202020204" pitchFamily="18" charset="0"/>
              </a:rPr>
              <a:t> </a:t>
            </a:r>
            <a:r>
              <a:rPr lang="id-ID" sz="2800" b="0" i="1" dirty="0">
                <a:solidFill>
                  <a:srgbClr val="000000"/>
                </a:solidFill>
                <a:effectLst/>
                <a:latin typeface="IBM Plex Serif" panose="020B0604020202020204" pitchFamily="18" charset="0"/>
              </a:rPr>
              <a:t>Nabi </a:t>
            </a:r>
            <a:r>
              <a:rPr lang="en-ID" sz="2800" b="0" i="1" dirty="0">
                <a:solidFill>
                  <a:srgbClr val="000000"/>
                </a:solidFill>
                <a:effectLst/>
                <a:latin typeface="IBM Plex Serif" panose="020B0604020202020204" pitchFamily="18" charset="0"/>
              </a:rPr>
              <a:t>Muhammad </a:t>
            </a:r>
            <a:r>
              <a:rPr lang="id-ID" sz="2800" b="0" i="1" dirty="0">
                <a:solidFill>
                  <a:srgbClr val="000000"/>
                </a:solidFill>
                <a:effectLst/>
                <a:latin typeface="IBM Plex Serif" panose="020B0604020202020204" pitchFamily="18" charset="0"/>
              </a:rPr>
              <a:t>SAW, </a:t>
            </a:r>
            <a:r>
              <a:rPr lang="en-ID" sz="2800" b="0" i="1" dirty="0" err="1">
                <a:solidFill>
                  <a:srgbClr val="000000"/>
                </a:solidFill>
                <a:effectLst/>
                <a:latin typeface="IBM Plex Serif" panose="020B0604020202020204" pitchFamily="18" charset="0"/>
              </a:rPr>
              <a:t>adalah</a:t>
            </a:r>
            <a:r>
              <a:rPr lang="en-ID" sz="2800" b="0" i="1" dirty="0">
                <a:solidFill>
                  <a:srgbClr val="000000"/>
                </a:solidFill>
                <a:effectLst/>
                <a:latin typeface="IBM Plex Serif" panose="020B0604020202020204" pitchFamily="18" charset="0"/>
              </a:rPr>
              <a:t> hamba dan </a:t>
            </a:r>
            <a:r>
              <a:rPr lang="en-ID" sz="2800" b="0" i="1" dirty="0" err="1">
                <a:solidFill>
                  <a:srgbClr val="000000"/>
                </a:solidFill>
                <a:effectLst/>
                <a:latin typeface="IBM Plex Serif" panose="020B0604020202020204" pitchFamily="18" charset="0"/>
              </a:rPr>
              <a:t>utusan</a:t>
            </a:r>
            <a:r>
              <a:rPr lang="en-ID" sz="2800" b="0" i="1" dirty="0">
                <a:solidFill>
                  <a:srgbClr val="000000"/>
                </a:solidFill>
                <a:effectLst/>
                <a:latin typeface="IBM Plex Serif" panose="020B0604020202020204" pitchFamily="18" charset="0"/>
              </a:rPr>
              <a:t>-Nya. </a:t>
            </a:r>
            <a:r>
              <a:rPr lang="en-ID" sz="2800" b="0" i="1" dirty="0" err="1">
                <a:solidFill>
                  <a:srgbClr val="000000"/>
                </a:solidFill>
                <a:effectLst/>
                <a:latin typeface="IBM Plex Serif" panose="020B0604020202020204" pitchFamily="18" charset="0"/>
              </a:rPr>
              <a:t>Ya</a:t>
            </a:r>
            <a:r>
              <a:rPr lang="en-ID" sz="2800" b="0" i="1" dirty="0">
                <a:solidFill>
                  <a:srgbClr val="000000"/>
                </a:solidFill>
                <a:effectLst/>
                <a:latin typeface="IBM Plex Serif" panose="020B0604020202020204" pitchFamily="18" charset="0"/>
              </a:rPr>
              <a:t> Allah, </a:t>
            </a:r>
            <a:r>
              <a:rPr lang="en-ID" sz="2800" b="0" i="1" dirty="0" err="1">
                <a:solidFill>
                  <a:srgbClr val="000000"/>
                </a:solidFill>
                <a:effectLst/>
                <a:latin typeface="IBM Plex Serif" panose="020B0604020202020204" pitchFamily="18" charset="0"/>
              </a:rPr>
              <a:t>jadikanlah</a:t>
            </a:r>
            <a:r>
              <a:rPr lang="en-ID" sz="2800" b="0" i="1" dirty="0">
                <a:solidFill>
                  <a:srgbClr val="000000"/>
                </a:solidFill>
                <a:effectLst/>
                <a:latin typeface="IBM Plex Serif" panose="020B0604020202020204" pitchFamily="18" charset="0"/>
              </a:rPr>
              <a:t> </a:t>
            </a:r>
            <a:r>
              <a:rPr lang="en-ID" sz="2800" b="0" i="1" dirty="0" err="1">
                <a:solidFill>
                  <a:srgbClr val="000000"/>
                </a:solidFill>
                <a:effectLst/>
                <a:latin typeface="IBM Plex Serif" panose="020B0604020202020204" pitchFamily="18" charset="0"/>
              </a:rPr>
              <a:t>aku</a:t>
            </a:r>
            <a:r>
              <a:rPr lang="en-ID" sz="2800" b="0" i="1" dirty="0">
                <a:solidFill>
                  <a:srgbClr val="000000"/>
                </a:solidFill>
                <a:effectLst/>
                <a:latin typeface="IBM Plex Serif" panose="020B0604020202020204" pitchFamily="18" charset="0"/>
              </a:rPr>
              <a:t> hamba yang </a:t>
            </a:r>
            <a:r>
              <a:rPr lang="en-ID" sz="2800" b="0" i="1" dirty="0" err="1">
                <a:solidFill>
                  <a:srgbClr val="000000"/>
                </a:solidFill>
                <a:effectLst/>
                <a:latin typeface="IBM Plex Serif" panose="020B0604020202020204" pitchFamily="18" charset="0"/>
              </a:rPr>
              <a:t>bertaubat</a:t>
            </a:r>
            <a:r>
              <a:rPr lang="en-ID" sz="2800" b="0" i="1" dirty="0">
                <a:solidFill>
                  <a:srgbClr val="000000"/>
                </a:solidFill>
                <a:effectLst/>
                <a:latin typeface="IBM Plex Serif" panose="020B0604020202020204" pitchFamily="18" charset="0"/>
              </a:rPr>
              <a:t> dan </a:t>
            </a:r>
            <a:r>
              <a:rPr lang="en-ID" sz="2800" b="0" i="1" dirty="0" err="1">
                <a:solidFill>
                  <a:srgbClr val="000000"/>
                </a:solidFill>
                <a:effectLst/>
                <a:latin typeface="IBM Plex Serif" panose="020B0604020202020204" pitchFamily="18" charset="0"/>
              </a:rPr>
              <a:t>jadikanlah</a:t>
            </a:r>
            <a:r>
              <a:rPr lang="en-ID" sz="2800" b="0" i="1" dirty="0">
                <a:solidFill>
                  <a:srgbClr val="000000"/>
                </a:solidFill>
                <a:effectLst/>
                <a:latin typeface="IBM Plex Serif" panose="020B0604020202020204" pitchFamily="18" charset="0"/>
              </a:rPr>
              <a:t> </a:t>
            </a:r>
            <a:r>
              <a:rPr lang="en-ID" sz="2800" b="0" i="1" dirty="0" err="1">
                <a:solidFill>
                  <a:srgbClr val="000000"/>
                </a:solidFill>
                <a:effectLst/>
                <a:latin typeface="IBM Plex Serif" panose="020B0604020202020204" pitchFamily="18" charset="0"/>
              </a:rPr>
              <a:t>aku</a:t>
            </a:r>
            <a:r>
              <a:rPr lang="en-ID" sz="2800" b="0" i="1" dirty="0">
                <a:solidFill>
                  <a:srgbClr val="000000"/>
                </a:solidFill>
                <a:effectLst/>
                <a:latin typeface="IBM Plex Serif" panose="020B0604020202020204" pitchFamily="18" charset="0"/>
              </a:rPr>
              <a:t> </a:t>
            </a:r>
            <a:r>
              <a:rPr lang="en-ID" sz="2800" b="0" i="1" dirty="0" err="1">
                <a:solidFill>
                  <a:srgbClr val="000000"/>
                </a:solidFill>
                <a:effectLst/>
                <a:latin typeface="IBM Plex Serif" panose="020B0604020202020204" pitchFamily="18" charset="0"/>
              </a:rPr>
              <a:t>sebagai</a:t>
            </a:r>
            <a:r>
              <a:rPr lang="en-ID" sz="2800" b="0" i="1" dirty="0">
                <a:solidFill>
                  <a:srgbClr val="000000"/>
                </a:solidFill>
                <a:effectLst/>
                <a:latin typeface="IBM Plex Serif" panose="020B0604020202020204" pitchFamily="18" charset="0"/>
              </a:rPr>
              <a:t> orang yang </a:t>
            </a:r>
            <a:r>
              <a:rPr lang="en-ID" sz="2800" b="0" i="1" dirty="0" err="1">
                <a:solidFill>
                  <a:srgbClr val="000000"/>
                </a:solidFill>
                <a:effectLst/>
                <a:latin typeface="IBM Plex Serif" panose="020B0604020202020204" pitchFamily="18" charset="0"/>
              </a:rPr>
              <a:t>bersuci</a:t>
            </a:r>
            <a:r>
              <a:rPr lang="en-ID" sz="2800" b="0" i="1" dirty="0">
                <a:solidFill>
                  <a:srgbClr val="000000"/>
                </a:solidFill>
                <a:effectLst/>
                <a:latin typeface="IBM Plex Serif" panose="020B0604020202020204" pitchFamily="18" charset="0"/>
              </a:rPr>
              <a:t>.</a:t>
            </a:r>
            <a:endParaRPr lang="en-ID" sz="2800" b="0" i="0" dirty="0">
              <a:solidFill>
                <a:srgbClr val="000000"/>
              </a:solidFill>
              <a:effectLst/>
              <a:latin typeface="IBM Plex Serif" panose="020B0604020202020204" pitchFamily="18" charset="0"/>
            </a:endParaRPr>
          </a:p>
        </p:txBody>
      </p:sp>
    </p:spTree>
    <p:extLst>
      <p:ext uri="{BB962C8B-B14F-4D97-AF65-F5344CB8AC3E}">
        <p14:creationId xmlns:p14="http://schemas.microsoft.com/office/powerpoint/2010/main" val="770763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E644B-7993-B3E1-5DE3-912405739AD4}"/>
              </a:ext>
            </a:extLst>
          </p:cNvPr>
          <p:cNvSpPr>
            <a:spLocks noGrp="1"/>
          </p:cNvSpPr>
          <p:nvPr>
            <p:ph type="title"/>
          </p:nvPr>
        </p:nvSpPr>
        <p:spPr>
          <a:xfrm>
            <a:off x="1259632" y="260648"/>
            <a:ext cx="7130752" cy="1872208"/>
          </a:xfrm>
        </p:spPr>
        <p:txBody>
          <a:bodyPr>
            <a:noAutofit/>
          </a:bodyPr>
          <a:lstStyle/>
          <a:p>
            <a:r>
              <a:rPr lang="id-ID" sz="2400" b="1" i="0" dirty="0">
                <a:solidFill>
                  <a:srgbClr val="212121"/>
                </a:solidFill>
                <a:effectLst/>
                <a:latin typeface="Times New Roman" panose="02020603050405020304" pitchFamily="18" charset="0"/>
                <a:cs typeface="Times New Roman" panose="02020603050405020304" pitchFamily="18" charset="0"/>
              </a:rPr>
              <a:t>HAID, NIFAS, ISTIHADLAH</a:t>
            </a:r>
            <a:br>
              <a:rPr lang="id-ID" sz="1800" b="0" i="0" dirty="0">
                <a:solidFill>
                  <a:srgbClr val="212121"/>
                </a:solidFill>
                <a:effectLst/>
                <a:latin typeface="Times New Roman" panose="02020603050405020304" pitchFamily="18" charset="0"/>
                <a:cs typeface="Times New Roman" panose="02020603050405020304" pitchFamily="18" charset="0"/>
              </a:rPr>
            </a:br>
            <a:r>
              <a:rPr lang="en-ID" sz="1800" b="0" i="0" dirty="0" err="1">
                <a:solidFill>
                  <a:srgbClr val="212121"/>
                </a:solidFill>
                <a:effectLst/>
                <a:latin typeface="Times New Roman" panose="02020603050405020304" pitchFamily="18" charset="0"/>
                <a:cs typeface="Times New Roman" panose="02020603050405020304" pitchFamily="18" charset="0"/>
              </a:rPr>
              <a:t>pembagian</a:t>
            </a:r>
            <a:r>
              <a:rPr lang="en-ID" sz="1800" b="0" i="0" dirty="0">
                <a:solidFill>
                  <a:srgbClr val="212121"/>
                </a:solidFill>
                <a:effectLst/>
                <a:latin typeface="Times New Roman" panose="02020603050405020304" pitchFamily="18" charset="0"/>
                <a:cs typeface="Times New Roman" panose="02020603050405020304" pitchFamily="18" charset="0"/>
              </a:rPr>
              <a:t> </a:t>
            </a:r>
            <a:r>
              <a:rPr lang="en-ID" sz="1800" b="0" i="0" dirty="0" err="1">
                <a:solidFill>
                  <a:srgbClr val="212121"/>
                </a:solidFill>
                <a:effectLst/>
                <a:latin typeface="Times New Roman" panose="02020603050405020304" pitchFamily="18" charset="0"/>
                <a:cs typeface="Times New Roman" panose="02020603050405020304" pitchFamily="18" charset="0"/>
              </a:rPr>
              <a:t>darah</a:t>
            </a:r>
            <a:r>
              <a:rPr lang="en-ID" sz="1800" b="0" i="0" dirty="0">
                <a:solidFill>
                  <a:srgbClr val="212121"/>
                </a:solidFill>
                <a:effectLst/>
                <a:latin typeface="Times New Roman" panose="02020603050405020304" pitchFamily="18" charset="0"/>
                <a:cs typeface="Times New Roman" panose="02020603050405020304" pitchFamily="18" charset="0"/>
              </a:rPr>
              <a:t> yang </a:t>
            </a:r>
            <a:r>
              <a:rPr lang="en-ID" sz="1800" b="0" i="0" dirty="0" err="1">
                <a:solidFill>
                  <a:srgbClr val="212121"/>
                </a:solidFill>
                <a:effectLst/>
                <a:latin typeface="Times New Roman" panose="02020603050405020304" pitchFamily="18" charset="0"/>
                <a:cs typeface="Times New Roman" panose="02020603050405020304" pitchFamily="18" charset="0"/>
              </a:rPr>
              <a:t>keluar</a:t>
            </a:r>
            <a:r>
              <a:rPr lang="en-ID" sz="1800" b="0" i="0" dirty="0">
                <a:solidFill>
                  <a:srgbClr val="212121"/>
                </a:solidFill>
                <a:effectLst/>
                <a:latin typeface="Times New Roman" panose="02020603050405020304" pitchFamily="18" charset="0"/>
                <a:cs typeface="Times New Roman" panose="02020603050405020304" pitchFamily="18" charset="0"/>
              </a:rPr>
              <a:t> </a:t>
            </a:r>
            <a:r>
              <a:rPr lang="en-ID" sz="1800" b="0" i="0" dirty="0" err="1">
                <a:solidFill>
                  <a:srgbClr val="212121"/>
                </a:solidFill>
                <a:effectLst/>
                <a:latin typeface="Times New Roman" panose="02020603050405020304" pitchFamily="18" charset="0"/>
                <a:cs typeface="Times New Roman" panose="02020603050405020304" pitchFamily="18" charset="0"/>
              </a:rPr>
              <a:t>dari</a:t>
            </a:r>
            <a:r>
              <a:rPr lang="en-ID" sz="1800" b="0" i="0" dirty="0">
                <a:solidFill>
                  <a:srgbClr val="212121"/>
                </a:solidFill>
                <a:effectLst/>
                <a:latin typeface="Times New Roman" panose="02020603050405020304" pitchFamily="18" charset="0"/>
                <a:cs typeface="Times New Roman" panose="02020603050405020304" pitchFamily="18" charset="0"/>
              </a:rPr>
              <a:t> </a:t>
            </a:r>
            <a:r>
              <a:rPr lang="en-ID" sz="1800" b="0" i="0" dirty="0" err="1">
                <a:solidFill>
                  <a:srgbClr val="212121"/>
                </a:solidFill>
                <a:effectLst/>
                <a:latin typeface="Times New Roman" panose="02020603050405020304" pitchFamily="18" charset="0"/>
                <a:cs typeface="Times New Roman" panose="02020603050405020304" pitchFamily="18" charset="0"/>
              </a:rPr>
              <a:t>farji</a:t>
            </a:r>
            <a:r>
              <a:rPr lang="en-ID" sz="1800" b="0" i="0" dirty="0">
                <a:solidFill>
                  <a:srgbClr val="212121"/>
                </a:solidFill>
                <a:effectLst/>
                <a:latin typeface="Times New Roman" panose="02020603050405020304" pitchFamily="18" charset="0"/>
                <a:cs typeface="Times New Roman" panose="02020603050405020304" pitchFamily="18" charset="0"/>
              </a:rPr>
              <a:t> (vagina) </a:t>
            </a:r>
            <a:r>
              <a:rPr lang="en-ID" sz="1800" b="0" i="0" dirty="0" err="1">
                <a:solidFill>
                  <a:srgbClr val="212121"/>
                </a:solidFill>
                <a:effectLst/>
                <a:latin typeface="Times New Roman" panose="02020603050405020304" pitchFamily="18" charset="0"/>
                <a:cs typeface="Times New Roman" panose="02020603050405020304" pitchFamily="18" charset="0"/>
              </a:rPr>
              <a:t>perempuan</a:t>
            </a:r>
            <a:r>
              <a:rPr lang="en-ID" sz="1800" b="0" i="0" dirty="0">
                <a:solidFill>
                  <a:srgbClr val="212121"/>
                </a:solidFill>
                <a:effectLst/>
                <a:latin typeface="Times New Roman" panose="02020603050405020304" pitchFamily="18" charset="0"/>
                <a:cs typeface="Times New Roman" panose="02020603050405020304" pitchFamily="18" charset="0"/>
              </a:rPr>
              <a:t>, </a:t>
            </a:r>
            <a:r>
              <a:rPr lang="en-ID" sz="1800" b="0" i="0" dirty="0" err="1">
                <a:solidFill>
                  <a:srgbClr val="212121"/>
                </a:solidFill>
                <a:effectLst/>
                <a:latin typeface="Times New Roman" panose="02020603050405020304" pitchFamily="18" charset="0"/>
                <a:cs typeface="Times New Roman" panose="02020603050405020304" pitchFamily="18" charset="0"/>
              </a:rPr>
              <a:t>yaitu</a:t>
            </a:r>
            <a:r>
              <a:rPr lang="en-ID" sz="1800" b="0" i="0" dirty="0">
                <a:solidFill>
                  <a:srgbClr val="212121"/>
                </a:solidFill>
                <a:effectLst/>
                <a:latin typeface="Times New Roman" panose="02020603050405020304" pitchFamily="18" charset="0"/>
                <a:cs typeface="Times New Roman" panose="02020603050405020304" pitchFamily="18" charset="0"/>
              </a:rPr>
              <a:t>:</a:t>
            </a:r>
            <a:br>
              <a:rPr lang="en-ID" sz="1800" b="0" i="0" dirty="0">
                <a:solidFill>
                  <a:srgbClr val="212121"/>
                </a:solidFill>
                <a:effectLst/>
                <a:latin typeface="Times New Roman" panose="02020603050405020304" pitchFamily="18" charset="0"/>
                <a:cs typeface="Times New Roman" panose="02020603050405020304" pitchFamily="18" charset="0"/>
              </a:rPr>
            </a:br>
            <a:r>
              <a:rPr lang="id-ID" sz="1800" b="0" i="0" dirty="0">
                <a:solidFill>
                  <a:srgbClr val="212121"/>
                </a:solidFill>
                <a:effectLst/>
                <a:latin typeface="Times New Roman" panose="02020603050405020304" pitchFamily="18" charset="0"/>
                <a:cs typeface="Times New Roman" panose="02020603050405020304" pitchFamily="18" charset="0"/>
              </a:rPr>
              <a:t>1. </a:t>
            </a:r>
            <a:r>
              <a:rPr lang="en-ID" sz="1800" b="0" i="0" dirty="0">
                <a:solidFill>
                  <a:srgbClr val="212121"/>
                </a:solidFill>
                <a:effectLst/>
                <a:latin typeface="Times New Roman" panose="02020603050405020304" pitchFamily="18" charset="0"/>
                <a:cs typeface="Times New Roman" panose="02020603050405020304" pitchFamily="18" charset="0"/>
              </a:rPr>
              <a:t>Darah </a:t>
            </a:r>
            <a:r>
              <a:rPr lang="en-ID" sz="1800" b="0" i="0" dirty="0" err="1">
                <a:solidFill>
                  <a:srgbClr val="212121"/>
                </a:solidFill>
                <a:effectLst/>
                <a:latin typeface="Times New Roman" panose="02020603050405020304" pitchFamily="18" charset="0"/>
                <a:cs typeface="Times New Roman" panose="02020603050405020304" pitchFamily="18" charset="0"/>
              </a:rPr>
              <a:t>haid</a:t>
            </a:r>
            <a:br>
              <a:rPr lang="en-ID" sz="1800" b="0" i="0" dirty="0">
                <a:solidFill>
                  <a:srgbClr val="212121"/>
                </a:solidFill>
                <a:effectLst/>
                <a:latin typeface="Times New Roman" panose="02020603050405020304" pitchFamily="18" charset="0"/>
                <a:cs typeface="Times New Roman" panose="02020603050405020304" pitchFamily="18" charset="0"/>
              </a:rPr>
            </a:br>
            <a:r>
              <a:rPr lang="id-ID" sz="1800" b="0" i="0" dirty="0">
                <a:solidFill>
                  <a:srgbClr val="212121"/>
                </a:solidFill>
                <a:effectLst/>
                <a:latin typeface="Times New Roman" panose="02020603050405020304" pitchFamily="18" charset="0"/>
                <a:cs typeface="Times New Roman" panose="02020603050405020304" pitchFamily="18" charset="0"/>
              </a:rPr>
              <a:t>2. </a:t>
            </a:r>
            <a:r>
              <a:rPr lang="en-ID" sz="1800" b="0" i="0" dirty="0">
                <a:solidFill>
                  <a:srgbClr val="212121"/>
                </a:solidFill>
                <a:effectLst/>
                <a:latin typeface="Times New Roman" panose="02020603050405020304" pitchFamily="18" charset="0"/>
                <a:cs typeface="Times New Roman" panose="02020603050405020304" pitchFamily="18" charset="0"/>
              </a:rPr>
              <a:t>Darah </a:t>
            </a:r>
            <a:r>
              <a:rPr lang="en-ID" sz="1800" b="0" i="0" dirty="0" err="1">
                <a:solidFill>
                  <a:srgbClr val="212121"/>
                </a:solidFill>
                <a:effectLst/>
                <a:latin typeface="Times New Roman" panose="02020603050405020304" pitchFamily="18" charset="0"/>
                <a:cs typeface="Times New Roman" panose="02020603050405020304" pitchFamily="18" charset="0"/>
              </a:rPr>
              <a:t>nifas</a:t>
            </a:r>
            <a:br>
              <a:rPr lang="en-ID" sz="1800" b="0" i="0" dirty="0">
                <a:solidFill>
                  <a:srgbClr val="212121"/>
                </a:solidFill>
                <a:effectLst/>
                <a:latin typeface="Times New Roman" panose="02020603050405020304" pitchFamily="18" charset="0"/>
                <a:cs typeface="Times New Roman" panose="02020603050405020304" pitchFamily="18" charset="0"/>
              </a:rPr>
            </a:br>
            <a:r>
              <a:rPr lang="id-ID" sz="1800" b="0" i="0" dirty="0">
                <a:solidFill>
                  <a:srgbClr val="212121"/>
                </a:solidFill>
                <a:effectLst/>
                <a:latin typeface="Times New Roman" panose="02020603050405020304" pitchFamily="18" charset="0"/>
                <a:cs typeface="Times New Roman" panose="02020603050405020304" pitchFamily="18" charset="0"/>
              </a:rPr>
              <a:t>3. </a:t>
            </a:r>
            <a:r>
              <a:rPr lang="en-ID" sz="1800" b="0" i="0" dirty="0">
                <a:solidFill>
                  <a:srgbClr val="212121"/>
                </a:solidFill>
                <a:effectLst/>
                <a:latin typeface="Times New Roman" panose="02020603050405020304" pitchFamily="18" charset="0"/>
                <a:cs typeface="Times New Roman" panose="02020603050405020304" pitchFamily="18" charset="0"/>
              </a:rPr>
              <a:t>Darah </a:t>
            </a:r>
            <a:r>
              <a:rPr lang="en-ID" sz="1800" b="0" i="0" dirty="0" err="1">
                <a:solidFill>
                  <a:srgbClr val="212121"/>
                </a:solidFill>
                <a:effectLst/>
                <a:latin typeface="Times New Roman" panose="02020603050405020304" pitchFamily="18" charset="0"/>
                <a:cs typeface="Times New Roman" panose="02020603050405020304" pitchFamily="18" charset="0"/>
              </a:rPr>
              <a:t>istihadloh</a:t>
            </a:r>
            <a:br>
              <a:rPr lang="id-ID" sz="1800" b="0" i="0" dirty="0">
                <a:solidFill>
                  <a:srgbClr val="212121"/>
                </a:solidFill>
                <a:effectLst/>
                <a:latin typeface="Times New Roman" panose="02020603050405020304" pitchFamily="18" charset="0"/>
                <a:cs typeface="Times New Roman" panose="02020603050405020304" pitchFamily="18" charset="0"/>
              </a:rPr>
            </a:br>
            <a:r>
              <a:rPr lang="id-ID" sz="1800" b="0" i="0" dirty="0">
                <a:solidFill>
                  <a:srgbClr val="212121"/>
                </a:solidFill>
                <a:effectLst/>
                <a:latin typeface="Times New Roman" panose="02020603050405020304" pitchFamily="18" charset="0"/>
                <a:cs typeface="Times New Roman" panose="02020603050405020304" pitchFamily="18" charset="0"/>
              </a:rPr>
              <a:t>4. Darah Wiladah</a:t>
            </a:r>
            <a:endParaRPr lang="en-ID" sz="18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ADC3F10B-CC20-F40B-67DD-617C27950BFE}"/>
              </a:ext>
            </a:extLst>
          </p:cNvPr>
          <p:cNvSpPr txBox="1"/>
          <p:nvPr/>
        </p:nvSpPr>
        <p:spPr>
          <a:xfrm>
            <a:off x="753616" y="2060848"/>
            <a:ext cx="7924800" cy="4739759"/>
          </a:xfrm>
          <a:prstGeom prst="rect">
            <a:avLst/>
          </a:prstGeom>
          <a:noFill/>
        </p:spPr>
        <p:txBody>
          <a:bodyPr wrap="square">
            <a:spAutoFit/>
          </a:bodyPr>
          <a:lstStyle/>
          <a:p>
            <a:pPr algn="just"/>
            <a:r>
              <a:rPr lang="id-ID" sz="2000" b="1" i="0" dirty="0">
                <a:solidFill>
                  <a:srgbClr val="212121"/>
                </a:solidFill>
                <a:effectLst/>
                <a:latin typeface="Amiri"/>
              </a:rPr>
              <a:t>Keterangan :</a:t>
            </a:r>
            <a:endParaRPr lang="id-ID" b="1" i="0" dirty="0">
              <a:solidFill>
                <a:srgbClr val="212121"/>
              </a:solidFill>
              <a:effectLst/>
              <a:latin typeface="Amiri"/>
            </a:endParaRPr>
          </a:p>
          <a:p>
            <a:pPr algn="just"/>
            <a:r>
              <a:rPr lang="en-ID" sz="2400" b="1" i="0" dirty="0" err="1">
                <a:solidFill>
                  <a:srgbClr val="212121"/>
                </a:solidFill>
                <a:effectLst/>
                <a:latin typeface="Amiri"/>
              </a:rPr>
              <a:t>Haid</a:t>
            </a:r>
            <a:r>
              <a:rPr lang="en-ID" sz="2400" b="1" i="0" dirty="0">
                <a:solidFill>
                  <a:srgbClr val="212121"/>
                </a:solidFill>
                <a:effectLst/>
                <a:latin typeface="Amiri"/>
              </a:rPr>
              <a:t> </a:t>
            </a:r>
            <a:r>
              <a:rPr lang="en-ID" b="0" i="0" dirty="0" err="1">
                <a:solidFill>
                  <a:srgbClr val="212121"/>
                </a:solidFill>
                <a:effectLst/>
                <a:latin typeface="Amiri"/>
              </a:rPr>
              <a:t>adalah</a:t>
            </a:r>
            <a:r>
              <a:rPr lang="en-ID" b="0" i="0" dirty="0">
                <a:solidFill>
                  <a:srgbClr val="212121"/>
                </a:solidFill>
                <a:effectLst/>
                <a:latin typeface="Amiri"/>
              </a:rPr>
              <a:t> </a:t>
            </a:r>
            <a:r>
              <a:rPr lang="en-ID" b="0" i="0" dirty="0" err="1">
                <a:solidFill>
                  <a:srgbClr val="212121"/>
                </a:solidFill>
                <a:effectLst/>
                <a:latin typeface="Amiri"/>
              </a:rPr>
              <a:t>darah</a:t>
            </a:r>
            <a:r>
              <a:rPr lang="en-ID" b="0" i="0" dirty="0">
                <a:solidFill>
                  <a:srgbClr val="212121"/>
                </a:solidFill>
                <a:effectLst/>
                <a:latin typeface="Amiri"/>
              </a:rPr>
              <a:t> yang </a:t>
            </a:r>
            <a:r>
              <a:rPr lang="en-ID" b="0" i="0" dirty="0" err="1">
                <a:solidFill>
                  <a:srgbClr val="212121"/>
                </a:solidFill>
                <a:effectLst/>
                <a:latin typeface="Amiri"/>
              </a:rPr>
              <a:t>keluar</a:t>
            </a:r>
            <a:r>
              <a:rPr lang="en-ID" b="0" i="0" dirty="0">
                <a:solidFill>
                  <a:srgbClr val="212121"/>
                </a:solidFill>
                <a:effectLst/>
                <a:latin typeface="Amiri"/>
              </a:rPr>
              <a:t> </a:t>
            </a:r>
            <a:r>
              <a:rPr lang="en-ID" b="0" i="0" dirty="0" err="1">
                <a:solidFill>
                  <a:srgbClr val="212121"/>
                </a:solidFill>
                <a:effectLst/>
                <a:latin typeface="Amiri"/>
              </a:rPr>
              <a:t>dari</a:t>
            </a:r>
            <a:r>
              <a:rPr lang="en-ID" b="0" i="0" dirty="0">
                <a:solidFill>
                  <a:srgbClr val="212121"/>
                </a:solidFill>
                <a:effectLst/>
                <a:latin typeface="Amiri"/>
              </a:rPr>
              <a:t> vagina </a:t>
            </a:r>
            <a:r>
              <a:rPr lang="en-ID" b="0" i="0" dirty="0" err="1">
                <a:solidFill>
                  <a:srgbClr val="212121"/>
                </a:solidFill>
                <a:effectLst/>
                <a:latin typeface="Amiri"/>
              </a:rPr>
              <a:t>seorang</a:t>
            </a:r>
            <a:r>
              <a:rPr lang="en-ID" b="0" i="0" dirty="0">
                <a:solidFill>
                  <a:srgbClr val="212121"/>
                </a:solidFill>
                <a:effectLst/>
                <a:latin typeface="Amiri"/>
              </a:rPr>
              <a:t> </a:t>
            </a:r>
            <a:r>
              <a:rPr lang="en-ID" b="0" i="0" dirty="0" err="1">
                <a:solidFill>
                  <a:srgbClr val="212121"/>
                </a:solidFill>
                <a:effectLst/>
                <a:latin typeface="Amiri"/>
              </a:rPr>
              <a:t>perempuan</a:t>
            </a:r>
            <a:r>
              <a:rPr lang="en-ID" b="0" i="0" dirty="0">
                <a:solidFill>
                  <a:srgbClr val="212121"/>
                </a:solidFill>
                <a:effectLst/>
                <a:latin typeface="Amiri"/>
              </a:rPr>
              <a:t>, </a:t>
            </a:r>
            <a:r>
              <a:rPr lang="en-ID" b="0" i="0" dirty="0" err="1">
                <a:solidFill>
                  <a:srgbClr val="212121"/>
                </a:solidFill>
                <a:effectLst/>
                <a:latin typeface="Amiri"/>
              </a:rPr>
              <a:t>saat</a:t>
            </a:r>
            <a:r>
              <a:rPr lang="en-ID" b="0" i="0" dirty="0">
                <a:solidFill>
                  <a:srgbClr val="212121"/>
                </a:solidFill>
                <a:effectLst/>
                <a:latin typeface="Amiri"/>
              </a:rPr>
              <a:t> </a:t>
            </a:r>
            <a:r>
              <a:rPr lang="en-ID" b="0" i="0" dirty="0" err="1">
                <a:solidFill>
                  <a:srgbClr val="212121"/>
                </a:solidFill>
                <a:effectLst/>
                <a:latin typeface="Amiri"/>
              </a:rPr>
              <a:t>usianya</a:t>
            </a:r>
            <a:r>
              <a:rPr lang="en-ID" b="0" i="0" dirty="0">
                <a:solidFill>
                  <a:srgbClr val="212121"/>
                </a:solidFill>
                <a:effectLst/>
                <a:latin typeface="Amiri"/>
              </a:rPr>
              <a:t> </a:t>
            </a:r>
            <a:r>
              <a:rPr lang="en-ID" b="0" i="0" dirty="0" err="1">
                <a:solidFill>
                  <a:srgbClr val="212121"/>
                </a:solidFill>
                <a:effectLst/>
                <a:latin typeface="Amiri"/>
              </a:rPr>
              <a:t>sudah</a:t>
            </a:r>
            <a:r>
              <a:rPr lang="en-ID" b="0" i="0" dirty="0">
                <a:solidFill>
                  <a:srgbClr val="212121"/>
                </a:solidFill>
                <a:effectLst/>
                <a:latin typeface="Amiri"/>
              </a:rPr>
              <a:t>  </a:t>
            </a:r>
            <a:r>
              <a:rPr lang="en-ID" b="0" i="0" dirty="0" err="1">
                <a:solidFill>
                  <a:srgbClr val="212121"/>
                </a:solidFill>
                <a:effectLst/>
                <a:latin typeface="Amiri"/>
              </a:rPr>
              <a:t>menginjak</a:t>
            </a:r>
            <a:r>
              <a:rPr lang="en-ID" b="0" i="0" dirty="0">
                <a:solidFill>
                  <a:srgbClr val="212121"/>
                </a:solidFill>
                <a:effectLst/>
                <a:latin typeface="Amiri"/>
              </a:rPr>
              <a:t>, </a:t>
            </a:r>
            <a:r>
              <a:rPr lang="en-ID" b="0" i="0" dirty="0" err="1">
                <a:solidFill>
                  <a:srgbClr val="212121"/>
                </a:solidFill>
                <a:effectLst/>
                <a:latin typeface="Amiri"/>
              </a:rPr>
              <a:t>yaitu</a:t>
            </a:r>
            <a:r>
              <a:rPr lang="en-ID" b="0" i="0" dirty="0">
                <a:solidFill>
                  <a:srgbClr val="212121"/>
                </a:solidFill>
                <a:effectLst/>
                <a:latin typeface="Amiri"/>
              </a:rPr>
              <a:t> </a:t>
            </a:r>
            <a:r>
              <a:rPr lang="en-ID" b="0" i="0" dirty="0" err="1">
                <a:solidFill>
                  <a:srgbClr val="212121"/>
                </a:solidFill>
                <a:effectLst/>
                <a:latin typeface="Amiri"/>
              </a:rPr>
              <a:t>umur</a:t>
            </a:r>
            <a:r>
              <a:rPr lang="en-ID" b="0" i="0" dirty="0">
                <a:solidFill>
                  <a:srgbClr val="212121"/>
                </a:solidFill>
                <a:effectLst/>
                <a:latin typeface="Amiri"/>
              </a:rPr>
              <a:t> </a:t>
            </a:r>
            <a:r>
              <a:rPr lang="en-ID" b="0" i="0" dirty="0" err="1">
                <a:solidFill>
                  <a:srgbClr val="212121"/>
                </a:solidFill>
                <a:effectLst/>
                <a:latin typeface="Amiri"/>
              </a:rPr>
              <a:t>lebih</a:t>
            </a:r>
            <a:r>
              <a:rPr lang="en-ID" b="0" i="0" dirty="0">
                <a:solidFill>
                  <a:srgbClr val="212121"/>
                </a:solidFill>
                <a:effectLst/>
                <a:latin typeface="Amiri"/>
              </a:rPr>
              <a:t> 9 </a:t>
            </a:r>
            <a:r>
              <a:rPr lang="en-ID" b="0" i="0" dirty="0" err="1">
                <a:solidFill>
                  <a:srgbClr val="212121"/>
                </a:solidFill>
                <a:effectLst/>
                <a:latin typeface="Amiri"/>
              </a:rPr>
              <a:t>tahun</a:t>
            </a:r>
            <a:r>
              <a:rPr lang="en-ID" b="0" i="0" dirty="0">
                <a:solidFill>
                  <a:srgbClr val="212121"/>
                </a:solidFill>
                <a:effectLst/>
                <a:latin typeface="Amiri"/>
              </a:rPr>
              <a:t> </a:t>
            </a:r>
            <a:r>
              <a:rPr lang="en-ID" b="0" i="0" dirty="0" err="1">
                <a:solidFill>
                  <a:srgbClr val="212121"/>
                </a:solidFill>
                <a:effectLst/>
                <a:latin typeface="Amiri"/>
              </a:rPr>
              <a:t>dalam</a:t>
            </a:r>
            <a:r>
              <a:rPr lang="en-ID" b="0" i="0" dirty="0">
                <a:solidFill>
                  <a:srgbClr val="212121"/>
                </a:solidFill>
                <a:effectLst/>
                <a:latin typeface="Amiri"/>
              </a:rPr>
              <a:t> </a:t>
            </a:r>
            <a:r>
              <a:rPr lang="en-ID" b="0" i="0" dirty="0" err="1">
                <a:solidFill>
                  <a:srgbClr val="212121"/>
                </a:solidFill>
                <a:effectLst/>
                <a:latin typeface="Amiri"/>
              </a:rPr>
              <a:t>hitungan</a:t>
            </a:r>
            <a:r>
              <a:rPr lang="en-ID" b="0" i="0" dirty="0">
                <a:solidFill>
                  <a:srgbClr val="212121"/>
                </a:solidFill>
                <a:effectLst/>
                <a:latin typeface="Amiri"/>
              </a:rPr>
              <a:t> </a:t>
            </a:r>
            <a:r>
              <a:rPr lang="en-ID" b="0" i="0" dirty="0" err="1">
                <a:solidFill>
                  <a:srgbClr val="212121"/>
                </a:solidFill>
                <a:effectLst/>
                <a:latin typeface="Amiri"/>
              </a:rPr>
              <a:t>qomariyah</a:t>
            </a:r>
            <a:r>
              <a:rPr lang="en-ID" b="0" i="0" dirty="0">
                <a:solidFill>
                  <a:srgbClr val="212121"/>
                </a:solidFill>
                <a:effectLst/>
                <a:latin typeface="Amiri"/>
              </a:rPr>
              <a:t>. Darah </a:t>
            </a:r>
            <a:r>
              <a:rPr lang="en-ID" b="0" i="0" dirty="0" err="1">
                <a:solidFill>
                  <a:srgbClr val="212121"/>
                </a:solidFill>
                <a:effectLst/>
                <a:latin typeface="Amiri"/>
              </a:rPr>
              <a:t>haid</a:t>
            </a:r>
            <a:r>
              <a:rPr lang="en-ID" b="0" i="0" dirty="0">
                <a:solidFill>
                  <a:srgbClr val="212121"/>
                </a:solidFill>
                <a:effectLst/>
                <a:latin typeface="Amiri"/>
              </a:rPr>
              <a:t> </a:t>
            </a:r>
            <a:r>
              <a:rPr lang="en-ID" b="0" i="0" dirty="0" err="1">
                <a:solidFill>
                  <a:srgbClr val="212121"/>
                </a:solidFill>
                <a:effectLst/>
                <a:latin typeface="Amiri"/>
              </a:rPr>
              <a:t>keluar</a:t>
            </a:r>
            <a:r>
              <a:rPr lang="en-ID" b="0" i="0" dirty="0">
                <a:solidFill>
                  <a:srgbClr val="212121"/>
                </a:solidFill>
                <a:effectLst/>
                <a:latin typeface="Amiri"/>
              </a:rPr>
              <a:t> </a:t>
            </a:r>
            <a:r>
              <a:rPr lang="en-ID" b="0" i="0" dirty="0" err="1">
                <a:solidFill>
                  <a:srgbClr val="212121"/>
                </a:solidFill>
                <a:effectLst/>
                <a:latin typeface="Amiri"/>
              </a:rPr>
              <a:t>dalam</a:t>
            </a:r>
            <a:r>
              <a:rPr lang="en-ID" b="0" i="0" dirty="0">
                <a:solidFill>
                  <a:srgbClr val="212121"/>
                </a:solidFill>
                <a:effectLst/>
                <a:latin typeface="Amiri"/>
              </a:rPr>
              <a:t> </a:t>
            </a:r>
            <a:r>
              <a:rPr lang="en-ID" b="0" i="0" dirty="0" err="1">
                <a:solidFill>
                  <a:srgbClr val="212121"/>
                </a:solidFill>
                <a:effectLst/>
                <a:latin typeface="Amiri"/>
              </a:rPr>
              <a:t>keadaan</a:t>
            </a:r>
            <a:r>
              <a:rPr lang="en-ID" b="0" i="0" dirty="0">
                <a:solidFill>
                  <a:srgbClr val="212121"/>
                </a:solidFill>
                <a:effectLst/>
                <a:latin typeface="Amiri"/>
              </a:rPr>
              <a:t> </a:t>
            </a:r>
            <a:r>
              <a:rPr lang="en-ID" b="0" i="0" dirty="0" err="1">
                <a:solidFill>
                  <a:srgbClr val="212121"/>
                </a:solidFill>
                <a:effectLst/>
                <a:latin typeface="Amiri"/>
              </a:rPr>
              <a:t>sehat</a:t>
            </a:r>
            <a:r>
              <a:rPr lang="en-ID" b="0" i="0" dirty="0">
                <a:solidFill>
                  <a:srgbClr val="212121"/>
                </a:solidFill>
                <a:effectLst/>
                <a:latin typeface="Amiri"/>
              </a:rPr>
              <a:t>, </a:t>
            </a:r>
            <a:r>
              <a:rPr lang="en-ID" b="0" i="0" dirty="0" err="1">
                <a:solidFill>
                  <a:srgbClr val="212121"/>
                </a:solidFill>
                <a:effectLst/>
                <a:latin typeface="Amiri"/>
              </a:rPr>
              <a:t>bukan</a:t>
            </a:r>
            <a:r>
              <a:rPr lang="en-ID" b="0" i="0" dirty="0">
                <a:solidFill>
                  <a:srgbClr val="212121"/>
                </a:solidFill>
                <a:effectLst/>
                <a:latin typeface="Amiri"/>
              </a:rPr>
              <a:t> </a:t>
            </a:r>
            <a:r>
              <a:rPr lang="en-ID" b="0" i="0" dirty="0" err="1">
                <a:solidFill>
                  <a:srgbClr val="212121"/>
                </a:solidFill>
                <a:effectLst/>
                <a:latin typeface="Amiri"/>
              </a:rPr>
              <a:t>karena</a:t>
            </a:r>
            <a:r>
              <a:rPr lang="en-ID" b="0" i="0" dirty="0">
                <a:solidFill>
                  <a:srgbClr val="212121"/>
                </a:solidFill>
                <a:effectLst/>
                <a:latin typeface="Amiri"/>
              </a:rPr>
              <a:t> </a:t>
            </a:r>
            <a:r>
              <a:rPr lang="en-ID" b="0" i="0" dirty="0" err="1">
                <a:solidFill>
                  <a:srgbClr val="212121"/>
                </a:solidFill>
                <a:effectLst/>
                <a:latin typeface="Amiri"/>
              </a:rPr>
              <a:t>penyakit</a:t>
            </a:r>
            <a:r>
              <a:rPr lang="en-ID" b="0" i="0" dirty="0">
                <a:solidFill>
                  <a:srgbClr val="212121"/>
                </a:solidFill>
                <a:effectLst/>
                <a:latin typeface="Amiri"/>
              </a:rPr>
              <a:t>, dan </a:t>
            </a:r>
            <a:r>
              <a:rPr lang="en-ID" b="0" i="0" dirty="0" err="1">
                <a:solidFill>
                  <a:srgbClr val="212121"/>
                </a:solidFill>
                <a:effectLst/>
                <a:latin typeface="Amiri"/>
              </a:rPr>
              <a:t>tidak</a:t>
            </a:r>
            <a:r>
              <a:rPr lang="en-ID" b="0" i="0" dirty="0">
                <a:solidFill>
                  <a:srgbClr val="212121"/>
                </a:solidFill>
                <a:effectLst/>
                <a:latin typeface="Amiri"/>
              </a:rPr>
              <a:t> </a:t>
            </a:r>
            <a:r>
              <a:rPr lang="en-ID" b="0" i="0" dirty="0" err="1">
                <a:solidFill>
                  <a:srgbClr val="212121"/>
                </a:solidFill>
                <a:effectLst/>
                <a:latin typeface="Amiri"/>
              </a:rPr>
              <a:t>saat</a:t>
            </a:r>
            <a:r>
              <a:rPr lang="en-ID" b="0" i="0" dirty="0">
                <a:solidFill>
                  <a:srgbClr val="212121"/>
                </a:solidFill>
                <a:effectLst/>
                <a:latin typeface="Amiri"/>
              </a:rPr>
              <a:t> </a:t>
            </a:r>
            <a:r>
              <a:rPr lang="en-ID" b="0" i="0" dirty="0" err="1">
                <a:solidFill>
                  <a:srgbClr val="212121"/>
                </a:solidFill>
                <a:effectLst/>
                <a:latin typeface="Amiri"/>
              </a:rPr>
              <a:t>melahirkan</a:t>
            </a:r>
            <a:r>
              <a:rPr lang="en-ID" b="0" i="0" dirty="0">
                <a:solidFill>
                  <a:srgbClr val="212121"/>
                </a:solidFill>
                <a:effectLst/>
                <a:latin typeface="Amiri"/>
              </a:rPr>
              <a:t>.</a:t>
            </a:r>
            <a:r>
              <a:rPr lang="id-ID" b="0" i="0" dirty="0">
                <a:solidFill>
                  <a:srgbClr val="212121"/>
                </a:solidFill>
                <a:effectLst/>
                <a:latin typeface="Amiri"/>
              </a:rPr>
              <a:t> </a:t>
            </a:r>
            <a:r>
              <a:rPr lang="en-ID" b="0" i="0" dirty="0">
                <a:solidFill>
                  <a:srgbClr val="212121"/>
                </a:solidFill>
                <a:effectLst/>
                <a:latin typeface="Amiri"/>
              </a:rPr>
              <a:t>Darah </a:t>
            </a:r>
            <a:r>
              <a:rPr lang="en-ID" b="0" i="0" dirty="0" err="1">
                <a:solidFill>
                  <a:srgbClr val="212121"/>
                </a:solidFill>
                <a:effectLst/>
                <a:latin typeface="Amiri"/>
              </a:rPr>
              <a:t>haid</a:t>
            </a:r>
            <a:r>
              <a:rPr lang="en-ID" b="0" i="0" dirty="0">
                <a:solidFill>
                  <a:srgbClr val="212121"/>
                </a:solidFill>
                <a:effectLst/>
                <a:latin typeface="Amiri"/>
              </a:rPr>
              <a:t> </a:t>
            </a:r>
            <a:r>
              <a:rPr lang="en-ID" b="0" i="0" dirty="0" err="1">
                <a:solidFill>
                  <a:srgbClr val="212121"/>
                </a:solidFill>
                <a:effectLst/>
                <a:latin typeface="Amiri"/>
              </a:rPr>
              <a:t>berwarna</a:t>
            </a:r>
            <a:r>
              <a:rPr lang="en-ID" b="0" i="0" dirty="0">
                <a:solidFill>
                  <a:srgbClr val="212121"/>
                </a:solidFill>
                <a:effectLst/>
                <a:latin typeface="Amiri"/>
              </a:rPr>
              <a:t> </a:t>
            </a:r>
            <a:r>
              <a:rPr lang="en-ID" b="0" i="0" dirty="0" err="1">
                <a:solidFill>
                  <a:srgbClr val="212121"/>
                </a:solidFill>
                <a:effectLst/>
                <a:latin typeface="Amiri"/>
              </a:rPr>
              <a:t>hitam</a:t>
            </a:r>
            <a:r>
              <a:rPr lang="en-ID" b="0" i="0" dirty="0">
                <a:solidFill>
                  <a:srgbClr val="212121"/>
                </a:solidFill>
                <a:effectLst/>
                <a:latin typeface="Amiri"/>
              </a:rPr>
              <a:t>, </a:t>
            </a:r>
            <a:r>
              <a:rPr lang="en-ID" b="0" i="0" dirty="0" err="1">
                <a:solidFill>
                  <a:srgbClr val="212121"/>
                </a:solidFill>
                <a:effectLst/>
                <a:latin typeface="Amiri"/>
              </a:rPr>
              <a:t>kemerahan</a:t>
            </a:r>
            <a:r>
              <a:rPr lang="en-ID" b="0" i="0" dirty="0">
                <a:solidFill>
                  <a:srgbClr val="212121"/>
                </a:solidFill>
                <a:effectLst/>
                <a:latin typeface="Amiri"/>
              </a:rPr>
              <a:t>, </a:t>
            </a:r>
            <a:r>
              <a:rPr lang="en-ID" b="0" i="0" dirty="0" err="1">
                <a:solidFill>
                  <a:srgbClr val="212121"/>
                </a:solidFill>
                <a:effectLst/>
                <a:latin typeface="Amiri"/>
              </a:rPr>
              <a:t>sakit</a:t>
            </a:r>
            <a:r>
              <a:rPr lang="en-ID" b="0" i="0" dirty="0">
                <a:solidFill>
                  <a:srgbClr val="212121"/>
                </a:solidFill>
                <a:effectLst/>
                <a:latin typeface="Amiri"/>
              </a:rPr>
              <a:t> </a:t>
            </a:r>
            <a:r>
              <a:rPr lang="en-ID" b="0" i="0" dirty="0" err="1">
                <a:solidFill>
                  <a:srgbClr val="212121"/>
                </a:solidFill>
                <a:effectLst/>
                <a:latin typeface="Amiri"/>
              </a:rPr>
              <a:t>atau</a:t>
            </a:r>
            <a:r>
              <a:rPr lang="en-ID" b="0" i="0" dirty="0">
                <a:solidFill>
                  <a:srgbClr val="212121"/>
                </a:solidFill>
                <a:effectLst/>
                <a:latin typeface="Amiri"/>
              </a:rPr>
              <a:t> </a:t>
            </a:r>
            <a:r>
              <a:rPr lang="en-ID" b="0" i="0" dirty="0" err="1">
                <a:solidFill>
                  <a:srgbClr val="212121"/>
                </a:solidFill>
                <a:effectLst/>
                <a:latin typeface="Amiri"/>
              </a:rPr>
              <a:t>panas</a:t>
            </a:r>
            <a:r>
              <a:rPr lang="en-ID" b="0" i="0" dirty="0">
                <a:solidFill>
                  <a:srgbClr val="212121"/>
                </a:solidFill>
                <a:effectLst/>
                <a:latin typeface="Amiri"/>
              </a:rPr>
              <a:t> </a:t>
            </a:r>
            <a:r>
              <a:rPr lang="en-ID" b="0" i="0" dirty="0" err="1">
                <a:solidFill>
                  <a:srgbClr val="212121"/>
                </a:solidFill>
                <a:effectLst/>
                <a:latin typeface="Amiri"/>
              </a:rPr>
              <a:t>saat</a:t>
            </a:r>
            <a:r>
              <a:rPr lang="en-ID" b="0" i="0" dirty="0">
                <a:solidFill>
                  <a:srgbClr val="212121"/>
                </a:solidFill>
                <a:effectLst/>
                <a:latin typeface="Amiri"/>
              </a:rPr>
              <a:t> </a:t>
            </a:r>
            <a:r>
              <a:rPr lang="en-ID" b="0" i="0" dirty="0" err="1">
                <a:solidFill>
                  <a:srgbClr val="212121"/>
                </a:solidFill>
                <a:effectLst/>
                <a:latin typeface="Amiri"/>
              </a:rPr>
              <a:t>keluar</a:t>
            </a:r>
            <a:r>
              <a:rPr lang="en-ID" b="0" i="0" dirty="0">
                <a:solidFill>
                  <a:srgbClr val="212121"/>
                </a:solidFill>
                <a:effectLst/>
                <a:latin typeface="Amiri"/>
              </a:rPr>
              <a:t>. Karena </a:t>
            </a:r>
            <a:r>
              <a:rPr lang="en-ID" b="0" i="0" dirty="0" err="1">
                <a:solidFill>
                  <a:srgbClr val="212121"/>
                </a:solidFill>
                <a:effectLst/>
                <a:latin typeface="Amiri"/>
              </a:rPr>
              <a:t>itu</a:t>
            </a:r>
            <a:r>
              <a:rPr lang="en-ID" b="0" i="0" dirty="0">
                <a:solidFill>
                  <a:srgbClr val="212121"/>
                </a:solidFill>
                <a:effectLst/>
                <a:latin typeface="Amiri"/>
              </a:rPr>
              <a:t>, </a:t>
            </a:r>
            <a:r>
              <a:rPr lang="en-ID" b="0" i="0" dirty="0" err="1">
                <a:solidFill>
                  <a:srgbClr val="212121"/>
                </a:solidFill>
                <a:effectLst/>
                <a:latin typeface="Amiri"/>
              </a:rPr>
              <a:t>dalam</a:t>
            </a:r>
            <a:r>
              <a:rPr lang="en-ID" b="0" i="0" dirty="0">
                <a:solidFill>
                  <a:srgbClr val="212121"/>
                </a:solidFill>
                <a:effectLst/>
                <a:latin typeface="Amiri"/>
              </a:rPr>
              <a:t> </a:t>
            </a:r>
            <a:r>
              <a:rPr lang="en-ID" b="0" i="0" dirty="0" err="1">
                <a:solidFill>
                  <a:srgbClr val="212121"/>
                </a:solidFill>
                <a:effectLst/>
                <a:latin typeface="Amiri"/>
              </a:rPr>
              <a:t>kamus</a:t>
            </a:r>
            <a:r>
              <a:rPr lang="en-ID" b="0" i="0" dirty="0">
                <a:solidFill>
                  <a:srgbClr val="212121"/>
                </a:solidFill>
                <a:effectLst/>
                <a:latin typeface="Amiri"/>
              </a:rPr>
              <a:t> Ash-</a:t>
            </a:r>
            <a:r>
              <a:rPr lang="en-ID" b="0" i="0" dirty="0" err="1">
                <a:solidFill>
                  <a:srgbClr val="212121"/>
                </a:solidFill>
                <a:effectLst/>
                <a:latin typeface="Amiri"/>
              </a:rPr>
              <a:t>Shihah</a:t>
            </a:r>
            <a:r>
              <a:rPr lang="en-ID" b="0" i="0" dirty="0">
                <a:solidFill>
                  <a:srgbClr val="212121"/>
                </a:solidFill>
                <a:effectLst/>
                <a:latin typeface="Amiri"/>
              </a:rPr>
              <a:t> </a:t>
            </a:r>
            <a:r>
              <a:rPr lang="en-ID" b="0" i="0" dirty="0" err="1">
                <a:solidFill>
                  <a:srgbClr val="212121"/>
                </a:solidFill>
                <a:effectLst/>
                <a:latin typeface="Amiri"/>
              </a:rPr>
              <a:t>disebut</a:t>
            </a:r>
            <a:r>
              <a:rPr lang="en-ID" b="0" i="0" dirty="0">
                <a:solidFill>
                  <a:srgbClr val="212121"/>
                </a:solidFill>
                <a:effectLst/>
                <a:latin typeface="Amiri"/>
              </a:rPr>
              <a:t> </a:t>
            </a:r>
            <a:r>
              <a:rPr lang="en-ID" b="0" i="0" dirty="0" err="1">
                <a:solidFill>
                  <a:srgbClr val="212121"/>
                </a:solidFill>
                <a:effectLst/>
                <a:latin typeface="Amiri"/>
              </a:rPr>
              <a:t>sebagai</a:t>
            </a:r>
            <a:r>
              <a:rPr lang="en-ID" b="0" i="0" dirty="0">
                <a:solidFill>
                  <a:srgbClr val="212121"/>
                </a:solidFill>
                <a:effectLst/>
                <a:latin typeface="Amiri"/>
              </a:rPr>
              <a:t> “</a:t>
            </a:r>
            <a:r>
              <a:rPr lang="en-ID" b="0" i="0" dirty="0" err="1">
                <a:solidFill>
                  <a:srgbClr val="212121"/>
                </a:solidFill>
                <a:effectLst/>
                <a:latin typeface="Amiri"/>
              </a:rPr>
              <a:t>ihtadama</a:t>
            </a:r>
            <a:r>
              <a:rPr lang="en-ID" b="0" i="0" dirty="0">
                <a:solidFill>
                  <a:srgbClr val="212121"/>
                </a:solidFill>
                <a:effectLst/>
                <a:latin typeface="Amiri"/>
              </a:rPr>
              <a:t> </a:t>
            </a:r>
            <a:r>
              <a:rPr lang="en-ID" b="0" i="0" dirty="0" err="1">
                <a:solidFill>
                  <a:srgbClr val="212121"/>
                </a:solidFill>
                <a:effectLst/>
                <a:latin typeface="Amiri"/>
              </a:rPr>
              <a:t>damun</a:t>
            </a:r>
            <a:r>
              <a:rPr lang="en-ID" b="0" i="0" dirty="0">
                <a:solidFill>
                  <a:srgbClr val="212121"/>
                </a:solidFill>
                <a:effectLst/>
                <a:latin typeface="Amiri"/>
              </a:rPr>
              <a:t>” </a:t>
            </a:r>
            <a:r>
              <a:rPr lang="en-ID" b="0" i="0" dirty="0" err="1">
                <a:solidFill>
                  <a:srgbClr val="212121"/>
                </a:solidFill>
                <a:effectLst/>
                <a:latin typeface="Amiri"/>
              </a:rPr>
              <a:t>artinya</a:t>
            </a:r>
            <a:r>
              <a:rPr lang="en-ID" b="0" i="0" dirty="0">
                <a:solidFill>
                  <a:srgbClr val="212121"/>
                </a:solidFill>
                <a:effectLst/>
                <a:latin typeface="Amiri"/>
              </a:rPr>
              <a:t> </a:t>
            </a:r>
            <a:r>
              <a:rPr lang="en-ID" b="0" i="0" dirty="0" err="1">
                <a:solidFill>
                  <a:srgbClr val="212121"/>
                </a:solidFill>
                <a:effectLst/>
                <a:latin typeface="Amiri"/>
              </a:rPr>
              <a:t>darah</a:t>
            </a:r>
            <a:r>
              <a:rPr lang="en-ID" b="0" i="0" dirty="0">
                <a:solidFill>
                  <a:srgbClr val="212121"/>
                </a:solidFill>
                <a:effectLst/>
                <a:latin typeface="Amiri"/>
              </a:rPr>
              <a:t> </a:t>
            </a:r>
            <a:r>
              <a:rPr lang="en-ID" b="0" i="0" dirty="0" err="1">
                <a:solidFill>
                  <a:srgbClr val="212121"/>
                </a:solidFill>
                <a:effectLst/>
                <a:latin typeface="Amiri"/>
              </a:rPr>
              <a:t>itu</a:t>
            </a:r>
            <a:r>
              <a:rPr lang="en-ID" b="0" i="0" dirty="0">
                <a:solidFill>
                  <a:srgbClr val="212121"/>
                </a:solidFill>
                <a:effectLst/>
                <a:latin typeface="Amiri"/>
              </a:rPr>
              <a:t> sangat </a:t>
            </a:r>
            <a:r>
              <a:rPr lang="en-ID" b="0" i="0" dirty="0" err="1">
                <a:solidFill>
                  <a:srgbClr val="212121"/>
                </a:solidFill>
                <a:effectLst/>
                <a:latin typeface="Amiri"/>
              </a:rPr>
              <a:t>merah</a:t>
            </a:r>
            <a:r>
              <a:rPr lang="en-ID" b="0" i="0" dirty="0">
                <a:solidFill>
                  <a:srgbClr val="212121"/>
                </a:solidFill>
                <a:effectLst/>
                <a:latin typeface="Amiri"/>
              </a:rPr>
              <a:t> </a:t>
            </a:r>
            <a:r>
              <a:rPr lang="en-ID" b="0" i="0" dirty="0" err="1">
                <a:solidFill>
                  <a:srgbClr val="212121"/>
                </a:solidFill>
                <a:effectLst/>
                <a:latin typeface="Amiri"/>
              </a:rPr>
              <a:t>sehingga</a:t>
            </a:r>
            <a:r>
              <a:rPr lang="en-ID" b="0" i="0" dirty="0">
                <a:solidFill>
                  <a:srgbClr val="212121"/>
                </a:solidFill>
                <a:effectLst/>
                <a:latin typeface="Amiri"/>
              </a:rPr>
              <a:t> </a:t>
            </a:r>
            <a:r>
              <a:rPr lang="en-ID" b="0" i="0" dirty="0" err="1">
                <a:solidFill>
                  <a:srgbClr val="212121"/>
                </a:solidFill>
                <a:effectLst/>
                <a:latin typeface="Amiri"/>
              </a:rPr>
              <a:t>tampak</a:t>
            </a:r>
            <a:r>
              <a:rPr lang="en-ID" b="0" i="0" dirty="0">
                <a:solidFill>
                  <a:srgbClr val="212121"/>
                </a:solidFill>
                <a:effectLst/>
                <a:latin typeface="Amiri"/>
              </a:rPr>
              <a:t> </a:t>
            </a:r>
            <a:r>
              <a:rPr lang="en-ID" b="0" i="0" dirty="0" err="1">
                <a:solidFill>
                  <a:srgbClr val="212121"/>
                </a:solidFill>
                <a:effectLst/>
                <a:latin typeface="Amiri"/>
              </a:rPr>
              <a:t>hitam</a:t>
            </a:r>
            <a:r>
              <a:rPr lang="en-ID" b="0" i="0" dirty="0">
                <a:solidFill>
                  <a:srgbClr val="212121"/>
                </a:solidFill>
                <a:effectLst/>
                <a:latin typeface="Amiri"/>
              </a:rPr>
              <a:t> dan </a:t>
            </a:r>
            <a:r>
              <a:rPr lang="en-ID" b="0" i="0" dirty="0" err="1">
                <a:solidFill>
                  <a:srgbClr val="212121"/>
                </a:solidFill>
                <a:effectLst/>
                <a:latin typeface="Amiri"/>
              </a:rPr>
              <a:t>dibumbuhi</a:t>
            </a:r>
            <a:r>
              <a:rPr lang="en-ID" b="0" i="0" dirty="0">
                <a:solidFill>
                  <a:srgbClr val="212121"/>
                </a:solidFill>
                <a:effectLst/>
                <a:latin typeface="Amiri"/>
              </a:rPr>
              <a:t> </a:t>
            </a:r>
            <a:r>
              <a:rPr lang="en-ID" b="0" i="0" dirty="0" err="1">
                <a:solidFill>
                  <a:srgbClr val="212121"/>
                </a:solidFill>
                <a:effectLst/>
                <a:latin typeface="Amiri"/>
              </a:rPr>
              <a:t>dengan</a:t>
            </a:r>
            <a:r>
              <a:rPr lang="en-ID" b="0" i="0" dirty="0">
                <a:solidFill>
                  <a:srgbClr val="212121"/>
                </a:solidFill>
                <a:effectLst/>
                <a:latin typeface="Amiri"/>
              </a:rPr>
              <a:t> kata “</a:t>
            </a:r>
            <a:r>
              <a:rPr lang="en-ID" b="0" i="0" dirty="0" err="1">
                <a:solidFill>
                  <a:srgbClr val="212121"/>
                </a:solidFill>
                <a:effectLst/>
                <a:latin typeface="Amiri"/>
              </a:rPr>
              <a:t>walada’athu</a:t>
            </a:r>
            <a:r>
              <a:rPr lang="en-ID" b="0" i="0" dirty="0">
                <a:solidFill>
                  <a:srgbClr val="212121"/>
                </a:solidFill>
                <a:effectLst/>
                <a:latin typeface="Amiri"/>
              </a:rPr>
              <a:t> an-</a:t>
            </a:r>
            <a:r>
              <a:rPr lang="en-ID" b="0" i="0" dirty="0" err="1">
                <a:solidFill>
                  <a:srgbClr val="212121"/>
                </a:solidFill>
                <a:effectLst/>
                <a:latin typeface="Amiri"/>
              </a:rPr>
              <a:t>nar</a:t>
            </a:r>
            <a:r>
              <a:rPr lang="en-ID" b="0" i="0" dirty="0">
                <a:solidFill>
                  <a:srgbClr val="212121"/>
                </a:solidFill>
                <a:effectLst/>
                <a:latin typeface="Amiri"/>
              </a:rPr>
              <a:t>” </a:t>
            </a:r>
            <a:r>
              <a:rPr lang="en-ID" b="0" i="0" dirty="0" err="1">
                <a:solidFill>
                  <a:srgbClr val="212121"/>
                </a:solidFill>
                <a:effectLst/>
                <a:latin typeface="Amiri"/>
              </a:rPr>
              <a:t>artinya</a:t>
            </a:r>
            <a:r>
              <a:rPr lang="en-ID" b="0" i="0" dirty="0">
                <a:solidFill>
                  <a:srgbClr val="212121"/>
                </a:solidFill>
                <a:effectLst/>
                <a:latin typeface="Amiri"/>
              </a:rPr>
              <a:t> </a:t>
            </a:r>
            <a:r>
              <a:rPr lang="en-ID" b="0" i="0" dirty="0" err="1">
                <a:solidFill>
                  <a:srgbClr val="212121"/>
                </a:solidFill>
                <a:effectLst/>
                <a:latin typeface="Amiri"/>
              </a:rPr>
              <a:t>api</a:t>
            </a:r>
            <a:r>
              <a:rPr lang="en-ID" b="0" i="0" dirty="0">
                <a:solidFill>
                  <a:srgbClr val="212121"/>
                </a:solidFill>
                <a:effectLst/>
                <a:latin typeface="Amiri"/>
              </a:rPr>
              <a:t> </a:t>
            </a:r>
            <a:r>
              <a:rPr lang="en-ID" b="0" i="0" dirty="0" err="1">
                <a:solidFill>
                  <a:srgbClr val="212121"/>
                </a:solidFill>
                <a:effectLst/>
                <a:latin typeface="Amiri"/>
              </a:rPr>
              <a:t>itu</a:t>
            </a:r>
            <a:r>
              <a:rPr lang="en-ID" b="0" i="0" dirty="0">
                <a:solidFill>
                  <a:srgbClr val="212121"/>
                </a:solidFill>
                <a:effectLst/>
                <a:latin typeface="Amiri"/>
              </a:rPr>
              <a:t> </a:t>
            </a:r>
            <a:r>
              <a:rPr lang="en-ID" b="0" i="0" dirty="0" err="1">
                <a:solidFill>
                  <a:srgbClr val="212121"/>
                </a:solidFill>
                <a:effectLst/>
                <a:latin typeface="Amiri"/>
              </a:rPr>
              <a:t>membakar</a:t>
            </a:r>
            <a:r>
              <a:rPr lang="en-ID" b="0" i="0" dirty="0">
                <a:solidFill>
                  <a:srgbClr val="212121"/>
                </a:solidFill>
                <a:effectLst/>
                <a:latin typeface="Amiri"/>
              </a:rPr>
              <a:t> </a:t>
            </a:r>
            <a:r>
              <a:rPr lang="en-ID" b="0" i="0" dirty="0" err="1">
                <a:solidFill>
                  <a:srgbClr val="212121"/>
                </a:solidFill>
                <a:effectLst/>
                <a:latin typeface="Amiri"/>
              </a:rPr>
              <a:t>sesuatu</a:t>
            </a:r>
            <a:r>
              <a:rPr lang="en-ID" b="0" i="0" dirty="0">
                <a:solidFill>
                  <a:srgbClr val="212121"/>
                </a:solidFill>
                <a:effectLst/>
                <a:latin typeface="Amiri"/>
              </a:rPr>
              <a:t> (</a:t>
            </a:r>
            <a:r>
              <a:rPr lang="en-ID" b="0" i="0" dirty="0" err="1">
                <a:solidFill>
                  <a:srgbClr val="212121"/>
                </a:solidFill>
                <a:effectLst/>
                <a:latin typeface="Amiri"/>
              </a:rPr>
              <a:t>panas</a:t>
            </a:r>
            <a:r>
              <a:rPr lang="en-ID" b="0" i="0" dirty="0">
                <a:solidFill>
                  <a:srgbClr val="212121"/>
                </a:solidFill>
                <a:effectLst/>
                <a:latin typeface="Amiri"/>
              </a:rPr>
              <a:t>).</a:t>
            </a:r>
          </a:p>
          <a:p>
            <a:pPr algn="just"/>
            <a:endParaRPr lang="id-ID" b="0" i="0" dirty="0">
              <a:solidFill>
                <a:srgbClr val="212121"/>
              </a:solidFill>
              <a:effectLst/>
              <a:latin typeface="Amiri"/>
            </a:endParaRPr>
          </a:p>
          <a:p>
            <a:pPr algn="just"/>
            <a:r>
              <a:rPr lang="en-ID" sz="2400" b="1" i="0" dirty="0">
                <a:solidFill>
                  <a:srgbClr val="212121"/>
                </a:solidFill>
                <a:effectLst/>
                <a:latin typeface="Amiri"/>
              </a:rPr>
              <a:t>Masa </a:t>
            </a:r>
            <a:r>
              <a:rPr lang="en-ID" sz="2400" b="1" i="0" dirty="0" err="1">
                <a:solidFill>
                  <a:srgbClr val="212121"/>
                </a:solidFill>
                <a:effectLst/>
                <a:latin typeface="Amiri"/>
              </a:rPr>
              <a:t>haid</a:t>
            </a:r>
            <a:r>
              <a:rPr lang="en-ID" b="0" i="0" dirty="0">
                <a:solidFill>
                  <a:srgbClr val="212121"/>
                </a:solidFill>
                <a:effectLst/>
                <a:latin typeface="Amiri"/>
              </a:rPr>
              <a:t> </a:t>
            </a:r>
            <a:r>
              <a:rPr lang="en-ID" b="0" i="0" dirty="0" err="1">
                <a:solidFill>
                  <a:srgbClr val="212121"/>
                </a:solidFill>
                <a:effectLst/>
                <a:latin typeface="Amiri"/>
              </a:rPr>
              <a:t>satu</a:t>
            </a:r>
            <a:r>
              <a:rPr lang="en-ID" b="0" i="0" dirty="0">
                <a:solidFill>
                  <a:srgbClr val="212121"/>
                </a:solidFill>
                <a:effectLst/>
                <a:latin typeface="Amiri"/>
              </a:rPr>
              <a:t> </a:t>
            </a:r>
            <a:r>
              <a:rPr lang="en-ID" b="0" i="0" dirty="0" err="1">
                <a:solidFill>
                  <a:srgbClr val="212121"/>
                </a:solidFill>
                <a:effectLst/>
                <a:latin typeface="Amiri"/>
              </a:rPr>
              <a:t>hari</a:t>
            </a:r>
            <a:r>
              <a:rPr lang="en-ID" b="0" i="0" dirty="0">
                <a:solidFill>
                  <a:srgbClr val="212121"/>
                </a:solidFill>
                <a:effectLst/>
                <a:latin typeface="Amiri"/>
              </a:rPr>
              <a:t> </a:t>
            </a:r>
            <a:r>
              <a:rPr lang="en-ID" b="0" i="0" dirty="0" err="1">
                <a:solidFill>
                  <a:srgbClr val="212121"/>
                </a:solidFill>
                <a:effectLst/>
                <a:latin typeface="Amiri"/>
              </a:rPr>
              <a:t>satu</a:t>
            </a:r>
            <a:r>
              <a:rPr lang="en-ID" b="0" i="0" dirty="0">
                <a:solidFill>
                  <a:srgbClr val="212121"/>
                </a:solidFill>
                <a:effectLst/>
                <a:latin typeface="Amiri"/>
              </a:rPr>
              <a:t> </a:t>
            </a:r>
            <a:r>
              <a:rPr lang="en-ID" b="0" i="0" dirty="0" err="1">
                <a:solidFill>
                  <a:srgbClr val="212121"/>
                </a:solidFill>
                <a:effectLst/>
                <a:latin typeface="Amiri"/>
              </a:rPr>
              <a:t>malam</a:t>
            </a:r>
            <a:r>
              <a:rPr lang="en-ID" b="0" i="0" dirty="0">
                <a:solidFill>
                  <a:srgbClr val="212121"/>
                </a:solidFill>
                <a:effectLst/>
                <a:latin typeface="Amiri"/>
              </a:rPr>
              <a:t> (24 jam), </a:t>
            </a:r>
            <a:r>
              <a:rPr lang="en-ID" b="0" i="0" dirty="0" err="1">
                <a:solidFill>
                  <a:srgbClr val="212121"/>
                </a:solidFill>
                <a:effectLst/>
                <a:latin typeface="Amiri"/>
              </a:rPr>
              <a:t>secara</a:t>
            </a:r>
            <a:r>
              <a:rPr lang="en-ID" b="0" i="0" dirty="0">
                <a:solidFill>
                  <a:srgbClr val="212121"/>
                </a:solidFill>
                <a:effectLst/>
                <a:latin typeface="Amiri"/>
              </a:rPr>
              <a:t> </a:t>
            </a:r>
            <a:r>
              <a:rPr lang="en-ID" b="0" i="0" dirty="0" err="1">
                <a:solidFill>
                  <a:srgbClr val="212121"/>
                </a:solidFill>
                <a:effectLst/>
                <a:latin typeface="Amiri"/>
              </a:rPr>
              <a:t>terus</a:t>
            </a:r>
            <a:r>
              <a:rPr lang="en-ID" b="0" i="0" dirty="0">
                <a:solidFill>
                  <a:srgbClr val="212121"/>
                </a:solidFill>
                <a:effectLst/>
                <a:latin typeface="Amiri"/>
              </a:rPr>
              <a:t> </a:t>
            </a:r>
            <a:r>
              <a:rPr lang="en-ID" b="0" i="0" dirty="0" err="1">
                <a:solidFill>
                  <a:srgbClr val="212121"/>
                </a:solidFill>
                <a:effectLst/>
                <a:latin typeface="Amiri"/>
              </a:rPr>
              <a:t>menerus</a:t>
            </a:r>
            <a:r>
              <a:rPr lang="en-ID" b="0" i="0" dirty="0">
                <a:solidFill>
                  <a:srgbClr val="212121"/>
                </a:solidFill>
                <a:effectLst/>
                <a:latin typeface="Amiri"/>
              </a:rPr>
              <a:t>.</a:t>
            </a:r>
            <a:endParaRPr lang="id-ID" b="0" i="0" dirty="0">
              <a:solidFill>
                <a:srgbClr val="212121"/>
              </a:solidFill>
              <a:effectLst/>
              <a:latin typeface="Amiri"/>
            </a:endParaRPr>
          </a:p>
          <a:p>
            <a:pPr algn="just"/>
            <a:r>
              <a:rPr lang="id-ID" dirty="0">
                <a:solidFill>
                  <a:srgbClr val="212121"/>
                </a:solidFill>
                <a:latin typeface="Amiri"/>
              </a:rPr>
              <a:t>U</a:t>
            </a:r>
            <a:r>
              <a:rPr lang="en-ID" b="0" i="0" dirty="0" err="1">
                <a:solidFill>
                  <a:srgbClr val="212121"/>
                </a:solidFill>
                <a:effectLst/>
                <a:latin typeface="Amiri"/>
              </a:rPr>
              <a:t>mumnya</a:t>
            </a:r>
            <a:r>
              <a:rPr lang="en-ID" b="0" i="0" dirty="0">
                <a:solidFill>
                  <a:srgbClr val="212121"/>
                </a:solidFill>
                <a:effectLst/>
                <a:latin typeface="Amiri"/>
              </a:rPr>
              <a:t> </a:t>
            </a:r>
            <a:r>
              <a:rPr lang="en-ID" b="0" i="0" dirty="0" err="1">
                <a:solidFill>
                  <a:srgbClr val="212121"/>
                </a:solidFill>
                <a:effectLst/>
                <a:latin typeface="Amiri"/>
              </a:rPr>
              <a:t>haid</a:t>
            </a:r>
            <a:r>
              <a:rPr lang="en-ID" b="0" i="0" dirty="0">
                <a:solidFill>
                  <a:srgbClr val="212121"/>
                </a:solidFill>
                <a:effectLst/>
                <a:latin typeface="Amiri"/>
              </a:rPr>
              <a:t> </a:t>
            </a:r>
            <a:r>
              <a:rPr lang="en-ID" b="0" i="0" dirty="0" err="1">
                <a:solidFill>
                  <a:srgbClr val="212121"/>
                </a:solidFill>
                <a:effectLst/>
                <a:latin typeface="Amiri"/>
              </a:rPr>
              <a:t>adalah</a:t>
            </a:r>
            <a:r>
              <a:rPr lang="en-ID" b="0" i="0" dirty="0">
                <a:solidFill>
                  <a:srgbClr val="212121"/>
                </a:solidFill>
                <a:effectLst/>
                <a:latin typeface="Amiri"/>
              </a:rPr>
              <a:t> 6 </a:t>
            </a:r>
            <a:r>
              <a:rPr lang="en-ID" b="0" i="0" dirty="0" err="1">
                <a:solidFill>
                  <a:srgbClr val="212121"/>
                </a:solidFill>
                <a:effectLst/>
                <a:latin typeface="Amiri"/>
              </a:rPr>
              <a:t>hari</a:t>
            </a:r>
            <a:r>
              <a:rPr lang="en-ID" b="0" i="0" dirty="0">
                <a:solidFill>
                  <a:srgbClr val="212121"/>
                </a:solidFill>
                <a:effectLst/>
                <a:latin typeface="Amiri"/>
              </a:rPr>
              <a:t> </a:t>
            </a:r>
            <a:r>
              <a:rPr lang="en-ID" b="0" i="0" dirty="0" err="1">
                <a:solidFill>
                  <a:srgbClr val="212121"/>
                </a:solidFill>
                <a:effectLst/>
                <a:latin typeface="Amiri"/>
              </a:rPr>
              <a:t>atau</a:t>
            </a:r>
            <a:r>
              <a:rPr lang="en-ID" b="0" i="0" dirty="0">
                <a:solidFill>
                  <a:srgbClr val="212121"/>
                </a:solidFill>
                <a:effectLst/>
                <a:latin typeface="Amiri"/>
              </a:rPr>
              <a:t> 7 </a:t>
            </a:r>
            <a:r>
              <a:rPr lang="en-ID" b="0" i="0" dirty="0" err="1">
                <a:solidFill>
                  <a:srgbClr val="212121"/>
                </a:solidFill>
                <a:effectLst/>
                <a:latin typeface="Amiri"/>
              </a:rPr>
              <a:t>hari</a:t>
            </a:r>
            <a:r>
              <a:rPr lang="en-ID" b="0" i="0" dirty="0">
                <a:solidFill>
                  <a:srgbClr val="212121"/>
                </a:solidFill>
                <a:effectLst/>
                <a:latin typeface="Amiri"/>
              </a:rPr>
              <a:t>. </a:t>
            </a:r>
            <a:endParaRPr lang="id-ID" b="0" i="0" dirty="0">
              <a:solidFill>
                <a:srgbClr val="212121"/>
              </a:solidFill>
              <a:effectLst/>
              <a:latin typeface="Amiri"/>
            </a:endParaRPr>
          </a:p>
          <a:p>
            <a:pPr algn="just"/>
            <a:r>
              <a:rPr lang="en-ID" b="0" i="0" dirty="0">
                <a:solidFill>
                  <a:srgbClr val="212121"/>
                </a:solidFill>
                <a:effectLst/>
                <a:latin typeface="Amiri"/>
              </a:rPr>
              <a:t>Masa yang paling </a:t>
            </a:r>
            <a:r>
              <a:rPr lang="en-ID" b="0" i="0" dirty="0" err="1">
                <a:solidFill>
                  <a:srgbClr val="212121"/>
                </a:solidFill>
                <a:effectLst/>
                <a:latin typeface="Amiri"/>
              </a:rPr>
              <a:t>banyak</a:t>
            </a:r>
            <a:r>
              <a:rPr lang="en-ID" b="0" i="0" dirty="0">
                <a:solidFill>
                  <a:srgbClr val="212121"/>
                </a:solidFill>
                <a:effectLst/>
                <a:latin typeface="Amiri"/>
              </a:rPr>
              <a:t> 15 </a:t>
            </a:r>
            <a:r>
              <a:rPr lang="en-ID" b="0" i="0" dirty="0" err="1">
                <a:solidFill>
                  <a:srgbClr val="212121"/>
                </a:solidFill>
                <a:effectLst/>
                <a:latin typeface="Amiri"/>
              </a:rPr>
              <a:t>hari</a:t>
            </a:r>
            <a:r>
              <a:rPr lang="en-ID" b="0" i="0" dirty="0">
                <a:solidFill>
                  <a:srgbClr val="212121"/>
                </a:solidFill>
                <a:effectLst/>
                <a:latin typeface="Amiri"/>
              </a:rPr>
              <a:t> 15 </a:t>
            </a:r>
            <a:r>
              <a:rPr lang="en-ID" b="0" i="0" dirty="0" err="1">
                <a:solidFill>
                  <a:srgbClr val="212121"/>
                </a:solidFill>
                <a:effectLst/>
                <a:latin typeface="Amiri"/>
              </a:rPr>
              <a:t>malam</a:t>
            </a:r>
            <a:r>
              <a:rPr lang="en-ID" b="0" i="0" dirty="0">
                <a:solidFill>
                  <a:srgbClr val="212121"/>
                </a:solidFill>
                <a:effectLst/>
                <a:latin typeface="Amiri"/>
              </a:rPr>
              <a:t>, </a:t>
            </a:r>
            <a:r>
              <a:rPr lang="en-ID" b="0" i="0" dirty="0" err="1">
                <a:solidFill>
                  <a:srgbClr val="212121"/>
                </a:solidFill>
                <a:effectLst/>
                <a:latin typeface="Amiri"/>
              </a:rPr>
              <a:t>apabila</a:t>
            </a:r>
            <a:r>
              <a:rPr lang="en-ID" b="0" i="0" dirty="0">
                <a:solidFill>
                  <a:srgbClr val="212121"/>
                </a:solidFill>
                <a:effectLst/>
                <a:latin typeface="Amiri"/>
              </a:rPr>
              <a:t> </a:t>
            </a:r>
            <a:r>
              <a:rPr lang="en-ID" b="0" i="0" dirty="0" err="1">
                <a:solidFill>
                  <a:srgbClr val="212121"/>
                </a:solidFill>
                <a:effectLst/>
                <a:latin typeface="Amiri"/>
              </a:rPr>
              <a:t>lebih</a:t>
            </a:r>
            <a:r>
              <a:rPr lang="en-ID" b="0" i="0" dirty="0">
                <a:solidFill>
                  <a:srgbClr val="212121"/>
                </a:solidFill>
                <a:effectLst/>
                <a:latin typeface="Amiri"/>
              </a:rPr>
              <a:t> </a:t>
            </a:r>
            <a:r>
              <a:rPr lang="en-ID" b="0" i="0" dirty="0" err="1">
                <a:solidFill>
                  <a:srgbClr val="212121"/>
                </a:solidFill>
                <a:effectLst/>
                <a:latin typeface="Amiri"/>
              </a:rPr>
              <a:t>dari</a:t>
            </a:r>
            <a:r>
              <a:rPr lang="en-ID" b="0" i="0" dirty="0">
                <a:solidFill>
                  <a:srgbClr val="212121"/>
                </a:solidFill>
                <a:effectLst/>
                <a:latin typeface="Amiri"/>
              </a:rPr>
              <a:t> </a:t>
            </a:r>
            <a:r>
              <a:rPr lang="en-ID" b="0" i="0" dirty="0" err="1">
                <a:solidFill>
                  <a:srgbClr val="212121"/>
                </a:solidFill>
                <a:effectLst/>
                <a:latin typeface="Amiri"/>
              </a:rPr>
              <a:t>itu</a:t>
            </a:r>
            <a:r>
              <a:rPr lang="en-ID" b="0" i="0" dirty="0">
                <a:solidFill>
                  <a:srgbClr val="212121"/>
                </a:solidFill>
                <a:effectLst/>
                <a:latin typeface="Amiri"/>
              </a:rPr>
              <a:t> </a:t>
            </a:r>
            <a:r>
              <a:rPr lang="en-ID" b="0" i="0" dirty="0" err="1">
                <a:solidFill>
                  <a:srgbClr val="212121"/>
                </a:solidFill>
                <a:effectLst/>
                <a:latin typeface="Amiri"/>
              </a:rPr>
              <a:t>maka</a:t>
            </a:r>
            <a:r>
              <a:rPr lang="en-ID" b="0" i="0" dirty="0">
                <a:solidFill>
                  <a:srgbClr val="212121"/>
                </a:solidFill>
                <a:effectLst/>
                <a:latin typeface="Amiri"/>
              </a:rPr>
              <a:t> </a:t>
            </a:r>
            <a:r>
              <a:rPr lang="en-ID" b="0" i="0" dirty="0" err="1">
                <a:solidFill>
                  <a:srgbClr val="212121"/>
                </a:solidFill>
                <a:effectLst/>
                <a:latin typeface="Amiri"/>
              </a:rPr>
              <a:t>dihukumi</a:t>
            </a:r>
            <a:r>
              <a:rPr lang="en-ID" b="0" i="0" dirty="0">
                <a:solidFill>
                  <a:srgbClr val="212121"/>
                </a:solidFill>
                <a:effectLst/>
                <a:latin typeface="Amiri"/>
              </a:rPr>
              <a:t> </a:t>
            </a:r>
            <a:r>
              <a:rPr lang="en-ID" b="0" i="0" dirty="0" err="1">
                <a:solidFill>
                  <a:srgbClr val="212121"/>
                </a:solidFill>
                <a:effectLst/>
                <a:latin typeface="Amiri"/>
              </a:rPr>
              <a:t>darah</a:t>
            </a:r>
            <a:r>
              <a:rPr lang="en-ID" b="0" i="0" dirty="0">
                <a:solidFill>
                  <a:srgbClr val="212121"/>
                </a:solidFill>
                <a:effectLst/>
                <a:latin typeface="Amiri"/>
              </a:rPr>
              <a:t> </a:t>
            </a:r>
            <a:r>
              <a:rPr lang="en-ID" b="0" i="0" dirty="0" err="1">
                <a:solidFill>
                  <a:srgbClr val="212121"/>
                </a:solidFill>
                <a:effectLst/>
                <a:latin typeface="Amiri"/>
              </a:rPr>
              <a:t>istihadloh</a:t>
            </a:r>
            <a:r>
              <a:rPr lang="en-ID" b="0" i="0" dirty="0">
                <a:solidFill>
                  <a:srgbClr val="212121"/>
                </a:solidFill>
                <a:effectLst/>
                <a:latin typeface="Amiri"/>
              </a:rPr>
              <a:t>. Masa </a:t>
            </a:r>
            <a:r>
              <a:rPr lang="en-ID" b="0" i="0" dirty="0" err="1">
                <a:solidFill>
                  <a:srgbClr val="212121"/>
                </a:solidFill>
                <a:effectLst/>
                <a:latin typeface="Amiri"/>
              </a:rPr>
              <a:t>haid</a:t>
            </a:r>
            <a:r>
              <a:rPr lang="en-ID" b="0" i="0" dirty="0">
                <a:solidFill>
                  <a:srgbClr val="212121"/>
                </a:solidFill>
                <a:effectLst/>
                <a:latin typeface="Amiri"/>
              </a:rPr>
              <a:t> </a:t>
            </a:r>
            <a:r>
              <a:rPr lang="en-ID" b="0" i="0" dirty="0" err="1">
                <a:solidFill>
                  <a:srgbClr val="212121"/>
                </a:solidFill>
                <a:effectLst/>
                <a:latin typeface="Amiri"/>
              </a:rPr>
              <a:t>ini</a:t>
            </a:r>
            <a:r>
              <a:rPr lang="en-ID" b="0" i="0" dirty="0">
                <a:solidFill>
                  <a:srgbClr val="212121"/>
                </a:solidFill>
                <a:effectLst/>
                <a:latin typeface="Amiri"/>
              </a:rPr>
              <a:t> </a:t>
            </a:r>
            <a:r>
              <a:rPr lang="en-ID" b="0" i="0" dirty="0" err="1">
                <a:solidFill>
                  <a:srgbClr val="212121"/>
                </a:solidFill>
                <a:effectLst/>
                <a:latin typeface="Amiri"/>
              </a:rPr>
              <a:t>sebagaimana</a:t>
            </a:r>
            <a:r>
              <a:rPr lang="en-ID" b="0" i="0" dirty="0">
                <a:solidFill>
                  <a:srgbClr val="212121"/>
                </a:solidFill>
                <a:effectLst/>
                <a:latin typeface="Amiri"/>
              </a:rPr>
              <a:t> </a:t>
            </a:r>
            <a:r>
              <a:rPr lang="en-ID" b="0" i="0" dirty="0" err="1">
                <a:solidFill>
                  <a:srgbClr val="212121"/>
                </a:solidFill>
                <a:effectLst/>
                <a:latin typeface="Amiri"/>
              </a:rPr>
              <a:t>hasil</a:t>
            </a:r>
            <a:r>
              <a:rPr lang="en-ID" b="0" i="0" dirty="0">
                <a:solidFill>
                  <a:srgbClr val="212121"/>
                </a:solidFill>
                <a:effectLst/>
                <a:latin typeface="Amiri"/>
              </a:rPr>
              <a:t> </a:t>
            </a:r>
            <a:r>
              <a:rPr lang="en-ID" b="0" i="0" dirty="0" err="1">
                <a:solidFill>
                  <a:srgbClr val="212121"/>
                </a:solidFill>
                <a:effectLst/>
                <a:latin typeface="Amiri"/>
              </a:rPr>
              <a:t>riset</a:t>
            </a:r>
            <a:r>
              <a:rPr lang="en-ID" b="0" i="0" dirty="0">
                <a:solidFill>
                  <a:srgbClr val="212121"/>
                </a:solidFill>
                <a:effectLst/>
                <a:latin typeface="Amiri"/>
              </a:rPr>
              <a:t> Imam </a:t>
            </a:r>
            <a:r>
              <a:rPr lang="en-ID" b="0" i="0" dirty="0" err="1">
                <a:solidFill>
                  <a:srgbClr val="212121"/>
                </a:solidFill>
                <a:effectLst/>
                <a:latin typeface="Amiri"/>
              </a:rPr>
              <a:t>Syafi’i</a:t>
            </a:r>
            <a:r>
              <a:rPr lang="en-ID" b="0" i="0" dirty="0">
                <a:solidFill>
                  <a:srgbClr val="212121"/>
                </a:solidFill>
                <a:effectLst/>
                <a:latin typeface="Amiri"/>
              </a:rPr>
              <a:t>.</a:t>
            </a:r>
          </a:p>
          <a:p>
            <a:pPr algn="just"/>
            <a:r>
              <a:rPr lang="en-ID" b="0" i="0" dirty="0">
                <a:solidFill>
                  <a:srgbClr val="212121"/>
                </a:solidFill>
                <a:effectLst/>
                <a:latin typeface="Amiri"/>
              </a:rPr>
              <a:t>Waktu </a:t>
            </a:r>
            <a:r>
              <a:rPr lang="en-ID" b="0" i="0" dirty="0" err="1">
                <a:solidFill>
                  <a:srgbClr val="212121"/>
                </a:solidFill>
                <a:effectLst/>
                <a:latin typeface="Amiri"/>
              </a:rPr>
              <a:t>suci</a:t>
            </a:r>
            <a:r>
              <a:rPr lang="en-ID" b="0" i="0" dirty="0">
                <a:solidFill>
                  <a:srgbClr val="212121"/>
                </a:solidFill>
                <a:effectLst/>
                <a:latin typeface="Amiri"/>
              </a:rPr>
              <a:t> yang paling </a:t>
            </a:r>
            <a:r>
              <a:rPr lang="en-ID" b="0" i="0" dirty="0" err="1">
                <a:solidFill>
                  <a:srgbClr val="212121"/>
                </a:solidFill>
                <a:effectLst/>
                <a:latin typeface="Amiri"/>
              </a:rPr>
              <a:t>singkat</a:t>
            </a:r>
            <a:r>
              <a:rPr lang="en-ID" b="0" i="0" dirty="0">
                <a:solidFill>
                  <a:srgbClr val="212121"/>
                </a:solidFill>
                <a:effectLst/>
                <a:latin typeface="Amiri"/>
              </a:rPr>
              <a:t> di </a:t>
            </a:r>
            <a:r>
              <a:rPr lang="en-ID" b="0" i="0" dirty="0" err="1">
                <a:solidFill>
                  <a:srgbClr val="212121"/>
                </a:solidFill>
                <a:effectLst/>
                <a:latin typeface="Amiri"/>
              </a:rPr>
              <a:t>antar</a:t>
            </a:r>
            <a:r>
              <a:rPr lang="en-ID" b="0" i="0" dirty="0">
                <a:solidFill>
                  <a:srgbClr val="212121"/>
                </a:solidFill>
                <a:effectLst/>
                <a:latin typeface="Amiri"/>
              </a:rPr>
              <a:t> </a:t>
            </a:r>
            <a:r>
              <a:rPr lang="en-ID" b="0" i="0" dirty="0" err="1">
                <a:solidFill>
                  <a:srgbClr val="212121"/>
                </a:solidFill>
                <a:effectLst/>
                <a:latin typeface="Amiri"/>
              </a:rPr>
              <a:t>dua</a:t>
            </a:r>
            <a:r>
              <a:rPr lang="en-ID" b="0" i="0" dirty="0">
                <a:solidFill>
                  <a:srgbClr val="212121"/>
                </a:solidFill>
                <a:effectLst/>
                <a:latin typeface="Amiri"/>
              </a:rPr>
              <a:t> </a:t>
            </a:r>
            <a:r>
              <a:rPr lang="en-ID" b="0" i="0" dirty="0" err="1">
                <a:solidFill>
                  <a:srgbClr val="212121"/>
                </a:solidFill>
                <a:effectLst/>
                <a:latin typeface="Amiri"/>
              </a:rPr>
              <a:t>haid</a:t>
            </a:r>
            <a:r>
              <a:rPr lang="en-ID" b="0" i="0" dirty="0">
                <a:solidFill>
                  <a:srgbClr val="212121"/>
                </a:solidFill>
                <a:effectLst/>
                <a:latin typeface="Amiri"/>
              </a:rPr>
              <a:t> </a:t>
            </a:r>
            <a:r>
              <a:rPr lang="en-ID" b="0" i="0" dirty="0" err="1">
                <a:solidFill>
                  <a:srgbClr val="212121"/>
                </a:solidFill>
                <a:effectLst/>
                <a:latin typeface="Amiri"/>
              </a:rPr>
              <a:t>adalah</a:t>
            </a:r>
            <a:r>
              <a:rPr lang="en-ID" b="0" i="0" dirty="0">
                <a:solidFill>
                  <a:srgbClr val="212121"/>
                </a:solidFill>
                <a:effectLst/>
                <a:latin typeface="Amiri"/>
              </a:rPr>
              <a:t> 15 </a:t>
            </a:r>
            <a:r>
              <a:rPr lang="en-ID" b="0" i="0" dirty="0" err="1">
                <a:solidFill>
                  <a:srgbClr val="212121"/>
                </a:solidFill>
                <a:effectLst/>
                <a:latin typeface="Amiri"/>
              </a:rPr>
              <a:t>hari</a:t>
            </a:r>
            <a:r>
              <a:rPr lang="en-ID" b="0" i="0" dirty="0">
                <a:solidFill>
                  <a:srgbClr val="212121"/>
                </a:solidFill>
                <a:effectLst/>
                <a:latin typeface="Amiri"/>
              </a:rPr>
              <a:t>, dan </a:t>
            </a:r>
            <a:r>
              <a:rPr lang="en-ID" b="0" i="0" dirty="0" err="1">
                <a:solidFill>
                  <a:srgbClr val="212121"/>
                </a:solidFill>
                <a:effectLst/>
                <a:latin typeface="Amiri"/>
              </a:rPr>
              <a:t>tidak</a:t>
            </a:r>
            <a:r>
              <a:rPr lang="en-ID" b="0" i="0" dirty="0">
                <a:solidFill>
                  <a:srgbClr val="212121"/>
                </a:solidFill>
                <a:effectLst/>
                <a:latin typeface="Amiri"/>
              </a:rPr>
              <a:t> </a:t>
            </a:r>
            <a:r>
              <a:rPr lang="en-ID" b="0" i="0" dirty="0" err="1">
                <a:solidFill>
                  <a:srgbClr val="212121"/>
                </a:solidFill>
                <a:effectLst/>
                <a:latin typeface="Amiri"/>
              </a:rPr>
              <a:t>ada</a:t>
            </a:r>
            <a:r>
              <a:rPr lang="en-ID" b="0" i="0" dirty="0">
                <a:solidFill>
                  <a:srgbClr val="212121"/>
                </a:solidFill>
                <a:effectLst/>
                <a:latin typeface="Amiri"/>
              </a:rPr>
              <a:t> </a:t>
            </a:r>
            <a:r>
              <a:rPr lang="en-ID" b="0" i="0" dirty="0" err="1">
                <a:solidFill>
                  <a:srgbClr val="212121"/>
                </a:solidFill>
                <a:effectLst/>
                <a:latin typeface="Amiri"/>
              </a:rPr>
              <a:t>batasan</a:t>
            </a:r>
            <a:r>
              <a:rPr lang="en-ID" b="0" i="0" dirty="0">
                <a:solidFill>
                  <a:srgbClr val="212121"/>
                </a:solidFill>
                <a:effectLst/>
                <a:latin typeface="Amiri"/>
              </a:rPr>
              <a:t> </a:t>
            </a:r>
            <a:r>
              <a:rPr lang="en-ID" b="0" i="0" dirty="0" err="1">
                <a:solidFill>
                  <a:srgbClr val="212121"/>
                </a:solidFill>
                <a:effectLst/>
                <a:latin typeface="Amiri"/>
              </a:rPr>
              <a:t>untuk</a:t>
            </a:r>
            <a:r>
              <a:rPr lang="en-ID" b="0" i="0" dirty="0">
                <a:solidFill>
                  <a:srgbClr val="212121"/>
                </a:solidFill>
                <a:effectLst/>
                <a:latin typeface="Amiri"/>
              </a:rPr>
              <a:t> </a:t>
            </a:r>
            <a:r>
              <a:rPr lang="en-ID" b="0" i="0" dirty="0" err="1">
                <a:solidFill>
                  <a:srgbClr val="212121"/>
                </a:solidFill>
                <a:effectLst/>
                <a:latin typeface="Amiri"/>
              </a:rPr>
              <a:t>waktu</a:t>
            </a:r>
            <a:r>
              <a:rPr lang="en-ID" b="0" i="0" dirty="0">
                <a:solidFill>
                  <a:srgbClr val="212121"/>
                </a:solidFill>
                <a:effectLst/>
                <a:latin typeface="Amiri"/>
              </a:rPr>
              <a:t> </a:t>
            </a:r>
            <a:r>
              <a:rPr lang="en-ID" b="0" i="0" dirty="0" err="1">
                <a:solidFill>
                  <a:srgbClr val="212121"/>
                </a:solidFill>
                <a:effectLst/>
                <a:latin typeface="Amiri"/>
              </a:rPr>
              <a:t>suci</a:t>
            </a:r>
            <a:r>
              <a:rPr lang="en-ID" b="0" i="0" dirty="0">
                <a:solidFill>
                  <a:srgbClr val="212121"/>
                </a:solidFill>
                <a:effectLst/>
                <a:latin typeface="Amiri"/>
              </a:rPr>
              <a:t>. Karena </a:t>
            </a:r>
            <a:r>
              <a:rPr lang="en-ID" b="0" i="0" dirty="0" err="1">
                <a:solidFill>
                  <a:srgbClr val="212121"/>
                </a:solidFill>
                <a:effectLst/>
                <a:latin typeface="Amiri"/>
              </a:rPr>
              <a:t>terkadang</a:t>
            </a:r>
            <a:r>
              <a:rPr lang="en-ID" b="0" i="0" dirty="0">
                <a:solidFill>
                  <a:srgbClr val="212121"/>
                </a:solidFill>
                <a:effectLst/>
                <a:latin typeface="Amiri"/>
              </a:rPr>
              <a:t> </a:t>
            </a:r>
            <a:r>
              <a:rPr lang="en-ID" b="0" i="0" dirty="0" err="1">
                <a:solidFill>
                  <a:srgbClr val="212121"/>
                </a:solidFill>
                <a:effectLst/>
                <a:latin typeface="Amiri"/>
              </a:rPr>
              <a:t>ada</a:t>
            </a:r>
            <a:r>
              <a:rPr lang="en-ID" b="0" i="0" dirty="0">
                <a:solidFill>
                  <a:srgbClr val="212121"/>
                </a:solidFill>
                <a:effectLst/>
                <a:latin typeface="Amiri"/>
              </a:rPr>
              <a:t> </a:t>
            </a:r>
            <a:r>
              <a:rPr lang="en-ID" b="0" i="0" dirty="0" err="1">
                <a:solidFill>
                  <a:srgbClr val="212121"/>
                </a:solidFill>
                <a:effectLst/>
                <a:latin typeface="Amiri"/>
              </a:rPr>
              <a:t>seorang</a:t>
            </a:r>
            <a:r>
              <a:rPr lang="en-ID" b="0" i="0" dirty="0">
                <a:solidFill>
                  <a:srgbClr val="212121"/>
                </a:solidFill>
                <a:effectLst/>
                <a:latin typeface="Amiri"/>
              </a:rPr>
              <a:t> </a:t>
            </a:r>
            <a:r>
              <a:rPr lang="en-ID" b="0" i="0" dirty="0" err="1">
                <a:solidFill>
                  <a:srgbClr val="212121"/>
                </a:solidFill>
                <a:effectLst/>
                <a:latin typeface="Amiri"/>
              </a:rPr>
              <a:t>wanita</a:t>
            </a:r>
            <a:r>
              <a:rPr lang="en-ID" b="0" i="0" dirty="0">
                <a:solidFill>
                  <a:srgbClr val="212121"/>
                </a:solidFill>
                <a:effectLst/>
                <a:latin typeface="Amiri"/>
              </a:rPr>
              <a:t> yang </a:t>
            </a:r>
            <a:r>
              <a:rPr lang="en-ID" b="0" i="0" dirty="0" err="1">
                <a:solidFill>
                  <a:srgbClr val="212121"/>
                </a:solidFill>
                <a:effectLst/>
                <a:latin typeface="Amiri"/>
              </a:rPr>
              <a:t>selama</a:t>
            </a:r>
            <a:r>
              <a:rPr lang="en-ID" b="0" i="0" dirty="0">
                <a:solidFill>
                  <a:srgbClr val="212121"/>
                </a:solidFill>
                <a:effectLst/>
                <a:latin typeface="Amiri"/>
              </a:rPr>
              <a:t> </a:t>
            </a:r>
            <a:r>
              <a:rPr lang="en-ID" b="0" i="0" dirty="0" err="1">
                <a:solidFill>
                  <a:srgbClr val="212121"/>
                </a:solidFill>
                <a:effectLst/>
                <a:latin typeface="Amiri"/>
              </a:rPr>
              <a:t>hidupnya</a:t>
            </a:r>
            <a:r>
              <a:rPr lang="en-ID" b="0" i="0" dirty="0">
                <a:solidFill>
                  <a:srgbClr val="212121"/>
                </a:solidFill>
                <a:effectLst/>
                <a:latin typeface="Amiri"/>
              </a:rPr>
              <a:t> </a:t>
            </a:r>
            <a:r>
              <a:rPr lang="en-ID" b="0" i="0" dirty="0" err="1">
                <a:solidFill>
                  <a:srgbClr val="212121"/>
                </a:solidFill>
                <a:effectLst/>
                <a:latin typeface="Amiri"/>
              </a:rPr>
              <a:t>tidak</a:t>
            </a:r>
            <a:r>
              <a:rPr lang="en-ID" b="0" i="0" dirty="0">
                <a:solidFill>
                  <a:srgbClr val="212121"/>
                </a:solidFill>
                <a:effectLst/>
                <a:latin typeface="Amiri"/>
              </a:rPr>
              <a:t> </a:t>
            </a:r>
            <a:r>
              <a:rPr lang="en-ID" b="0" i="0" dirty="0" err="1">
                <a:solidFill>
                  <a:srgbClr val="212121"/>
                </a:solidFill>
                <a:effectLst/>
                <a:latin typeface="Amiri"/>
              </a:rPr>
              <a:t>mengalami</a:t>
            </a:r>
            <a:r>
              <a:rPr lang="en-ID" b="0" i="0" dirty="0">
                <a:solidFill>
                  <a:srgbClr val="212121"/>
                </a:solidFill>
                <a:effectLst/>
                <a:latin typeface="Amiri"/>
              </a:rPr>
              <a:t> </a:t>
            </a:r>
            <a:r>
              <a:rPr lang="en-ID" b="0" i="0" dirty="0" err="1">
                <a:solidFill>
                  <a:srgbClr val="212121"/>
                </a:solidFill>
                <a:effectLst/>
                <a:latin typeface="Amiri"/>
              </a:rPr>
              <a:t>haid</a:t>
            </a:r>
            <a:r>
              <a:rPr lang="en-ID" b="0" i="0" dirty="0">
                <a:solidFill>
                  <a:srgbClr val="212121"/>
                </a:solidFill>
                <a:effectLst/>
                <a:latin typeface="Amiri"/>
              </a:rPr>
              <a:t>.</a:t>
            </a:r>
            <a:endParaRPr lang="en-ID" dirty="0"/>
          </a:p>
        </p:txBody>
      </p:sp>
    </p:spTree>
    <p:extLst>
      <p:ext uri="{BB962C8B-B14F-4D97-AF65-F5344CB8AC3E}">
        <p14:creationId xmlns:p14="http://schemas.microsoft.com/office/powerpoint/2010/main" val="4099147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85F6260-2DF2-A400-10DA-B45B28251533}"/>
              </a:ext>
            </a:extLst>
          </p:cNvPr>
          <p:cNvSpPr txBox="1"/>
          <p:nvPr/>
        </p:nvSpPr>
        <p:spPr>
          <a:xfrm>
            <a:off x="1691680" y="417008"/>
            <a:ext cx="6805224" cy="2677656"/>
          </a:xfrm>
          <a:prstGeom prst="rect">
            <a:avLst/>
          </a:prstGeom>
          <a:noFill/>
        </p:spPr>
        <p:txBody>
          <a:bodyPr wrap="square">
            <a:spAutoFit/>
          </a:bodyPr>
          <a:lstStyle/>
          <a:p>
            <a:pPr algn="just"/>
            <a:r>
              <a:rPr lang="id-ID" sz="2400" b="1" i="0" dirty="0">
                <a:solidFill>
                  <a:srgbClr val="212121"/>
                </a:solidFill>
                <a:effectLst/>
                <a:latin typeface="Amiri"/>
              </a:rPr>
              <a:t>N</a:t>
            </a:r>
            <a:r>
              <a:rPr lang="en-ID" sz="2400" b="1" i="0" dirty="0" err="1">
                <a:solidFill>
                  <a:srgbClr val="212121"/>
                </a:solidFill>
                <a:effectLst/>
                <a:latin typeface="Amiri"/>
              </a:rPr>
              <a:t>ifas</a:t>
            </a:r>
            <a:r>
              <a:rPr lang="en-ID" sz="2400" b="1" i="0" dirty="0">
                <a:solidFill>
                  <a:srgbClr val="212121"/>
                </a:solidFill>
                <a:effectLst/>
                <a:latin typeface="Amiri"/>
              </a:rPr>
              <a:t> </a:t>
            </a:r>
            <a:r>
              <a:rPr lang="en-ID" b="0" i="0" dirty="0" err="1">
                <a:solidFill>
                  <a:srgbClr val="212121"/>
                </a:solidFill>
                <a:effectLst/>
                <a:latin typeface="Amiri"/>
              </a:rPr>
              <a:t>adalah</a:t>
            </a:r>
            <a:r>
              <a:rPr lang="en-ID" b="0" i="0" dirty="0">
                <a:solidFill>
                  <a:srgbClr val="212121"/>
                </a:solidFill>
                <a:effectLst/>
                <a:latin typeface="Amiri"/>
              </a:rPr>
              <a:t> </a:t>
            </a:r>
            <a:r>
              <a:rPr lang="en-ID" b="0" i="0" dirty="0" err="1">
                <a:solidFill>
                  <a:srgbClr val="212121"/>
                </a:solidFill>
                <a:effectLst/>
                <a:latin typeface="Amiri"/>
              </a:rPr>
              <a:t>darah</a:t>
            </a:r>
            <a:r>
              <a:rPr lang="en-ID" b="0" i="0" dirty="0">
                <a:solidFill>
                  <a:srgbClr val="212121"/>
                </a:solidFill>
                <a:effectLst/>
                <a:latin typeface="Amiri"/>
              </a:rPr>
              <a:t> yang </a:t>
            </a:r>
            <a:r>
              <a:rPr lang="en-ID" b="0" i="0" dirty="0" err="1">
                <a:solidFill>
                  <a:srgbClr val="212121"/>
                </a:solidFill>
                <a:effectLst/>
                <a:latin typeface="Amiri"/>
              </a:rPr>
              <a:t>keluar</a:t>
            </a:r>
            <a:r>
              <a:rPr lang="en-ID" b="0" i="0" dirty="0">
                <a:solidFill>
                  <a:srgbClr val="212121"/>
                </a:solidFill>
                <a:effectLst/>
                <a:latin typeface="Amiri"/>
              </a:rPr>
              <a:t> (</a:t>
            </a:r>
            <a:r>
              <a:rPr lang="en-ID" b="0" i="0" dirty="0" err="1">
                <a:solidFill>
                  <a:srgbClr val="212121"/>
                </a:solidFill>
                <a:effectLst/>
                <a:latin typeface="Amiri"/>
              </a:rPr>
              <a:t>dari</a:t>
            </a:r>
            <a:r>
              <a:rPr lang="en-ID" b="0" i="0" dirty="0">
                <a:solidFill>
                  <a:srgbClr val="212121"/>
                </a:solidFill>
                <a:effectLst/>
                <a:latin typeface="Amiri"/>
              </a:rPr>
              <a:t> </a:t>
            </a:r>
            <a:r>
              <a:rPr lang="en-ID" b="0" i="0" dirty="0" err="1">
                <a:solidFill>
                  <a:srgbClr val="212121"/>
                </a:solidFill>
                <a:effectLst/>
                <a:latin typeface="Amiri"/>
              </a:rPr>
              <a:t>farji</a:t>
            </a:r>
            <a:r>
              <a:rPr lang="en-ID" b="0" i="0" dirty="0">
                <a:solidFill>
                  <a:srgbClr val="212121"/>
                </a:solidFill>
                <a:effectLst/>
                <a:latin typeface="Amiri"/>
              </a:rPr>
              <a:t> </a:t>
            </a:r>
            <a:r>
              <a:rPr lang="en-ID" b="0" i="0" dirty="0" err="1">
                <a:solidFill>
                  <a:srgbClr val="212121"/>
                </a:solidFill>
                <a:effectLst/>
                <a:latin typeface="Amiri"/>
              </a:rPr>
              <a:t>seorang</a:t>
            </a:r>
            <a:r>
              <a:rPr lang="en-ID" b="0" i="0" dirty="0">
                <a:solidFill>
                  <a:srgbClr val="212121"/>
                </a:solidFill>
                <a:effectLst/>
                <a:latin typeface="Amiri"/>
              </a:rPr>
              <a:t> </a:t>
            </a:r>
            <a:r>
              <a:rPr lang="en-ID" b="0" i="0" dirty="0" err="1">
                <a:solidFill>
                  <a:srgbClr val="212121"/>
                </a:solidFill>
                <a:effectLst/>
                <a:latin typeface="Amiri"/>
              </a:rPr>
              <a:t>wanita</a:t>
            </a:r>
            <a:r>
              <a:rPr lang="en-ID" b="0" i="0" dirty="0">
                <a:solidFill>
                  <a:srgbClr val="212121"/>
                </a:solidFill>
                <a:effectLst/>
                <a:latin typeface="Amiri"/>
              </a:rPr>
              <a:t>) </a:t>
            </a:r>
            <a:r>
              <a:rPr lang="en-ID" b="0" i="0" dirty="0" err="1">
                <a:solidFill>
                  <a:srgbClr val="212121"/>
                </a:solidFill>
                <a:effectLst/>
                <a:latin typeface="Amiri"/>
              </a:rPr>
              <a:t>setelah</a:t>
            </a:r>
            <a:r>
              <a:rPr lang="en-ID" b="0" i="0" dirty="0">
                <a:solidFill>
                  <a:srgbClr val="212121"/>
                </a:solidFill>
                <a:effectLst/>
                <a:latin typeface="Amiri"/>
              </a:rPr>
              <a:t> </a:t>
            </a:r>
            <a:r>
              <a:rPr lang="en-ID" b="0" i="0" dirty="0" err="1">
                <a:solidFill>
                  <a:srgbClr val="212121"/>
                </a:solidFill>
                <a:effectLst/>
                <a:latin typeface="Amiri"/>
              </a:rPr>
              <a:t>melahirkan</a:t>
            </a:r>
            <a:r>
              <a:rPr lang="en-ID" b="0" i="0" dirty="0">
                <a:solidFill>
                  <a:srgbClr val="212121"/>
                </a:solidFill>
                <a:effectLst/>
                <a:latin typeface="Amiri"/>
              </a:rPr>
              <a:t>. </a:t>
            </a:r>
            <a:r>
              <a:rPr lang="en-ID" b="0" i="0" dirty="0" err="1">
                <a:solidFill>
                  <a:srgbClr val="212121"/>
                </a:solidFill>
                <a:effectLst/>
                <a:latin typeface="Amiri"/>
              </a:rPr>
              <a:t>Bukan</a:t>
            </a:r>
            <a:r>
              <a:rPr lang="en-ID" b="0" i="0" dirty="0">
                <a:solidFill>
                  <a:srgbClr val="212121"/>
                </a:solidFill>
                <a:effectLst/>
                <a:latin typeface="Amiri"/>
              </a:rPr>
              <a:t> </a:t>
            </a:r>
            <a:r>
              <a:rPr lang="en-ID" b="0" i="0" dirty="0" err="1">
                <a:solidFill>
                  <a:srgbClr val="212121"/>
                </a:solidFill>
                <a:effectLst/>
                <a:latin typeface="Amiri"/>
              </a:rPr>
              <a:t>saat</a:t>
            </a:r>
            <a:r>
              <a:rPr lang="en-ID" b="0" i="0" dirty="0">
                <a:solidFill>
                  <a:srgbClr val="212121"/>
                </a:solidFill>
                <a:effectLst/>
                <a:latin typeface="Amiri"/>
              </a:rPr>
              <a:t> </a:t>
            </a:r>
            <a:r>
              <a:rPr lang="en-ID" b="0" i="0" dirty="0" err="1">
                <a:solidFill>
                  <a:srgbClr val="212121"/>
                </a:solidFill>
                <a:effectLst/>
                <a:latin typeface="Amiri"/>
              </a:rPr>
              <a:t>bersamaan</a:t>
            </a:r>
            <a:r>
              <a:rPr lang="en-ID" b="0" i="0" dirty="0">
                <a:solidFill>
                  <a:srgbClr val="212121"/>
                </a:solidFill>
                <a:effectLst/>
                <a:latin typeface="Amiri"/>
              </a:rPr>
              <a:t> </a:t>
            </a:r>
            <a:r>
              <a:rPr lang="en-ID" b="0" i="0" dirty="0" err="1">
                <a:solidFill>
                  <a:srgbClr val="212121"/>
                </a:solidFill>
                <a:effectLst/>
                <a:latin typeface="Amiri"/>
              </a:rPr>
              <a:t>dengan</a:t>
            </a:r>
            <a:r>
              <a:rPr lang="en-ID" b="0" i="0" dirty="0">
                <a:solidFill>
                  <a:srgbClr val="212121"/>
                </a:solidFill>
                <a:effectLst/>
                <a:latin typeface="Amiri"/>
              </a:rPr>
              <a:t> </a:t>
            </a:r>
            <a:r>
              <a:rPr lang="en-ID" b="0" i="0" dirty="0" err="1">
                <a:solidFill>
                  <a:srgbClr val="212121"/>
                </a:solidFill>
                <a:effectLst/>
                <a:latin typeface="Amiri"/>
              </a:rPr>
              <a:t>anak</a:t>
            </a:r>
            <a:r>
              <a:rPr lang="en-ID" b="0" i="0" dirty="0">
                <a:solidFill>
                  <a:srgbClr val="212121"/>
                </a:solidFill>
                <a:effectLst/>
                <a:latin typeface="Amiri"/>
              </a:rPr>
              <a:t> yang </a:t>
            </a:r>
            <a:r>
              <a:rPr lang="en-ID" b="0" i="0" dirty="0" err="1">
                <a:solidFill>
                  <a:srgbClr val="212121"/>
                </a:solidFill>
                <a:effectLst/>
                <a:latin typeface="Amiri"/>
              </a:rPr>
              <a:t>lahir</a:t>
            </a:r>
            <a:r>
              <a:rPr lang="en-ID" b="0" i="0" dirty="0">
                <a:solidFill>
                  <a:srgbClr val="212121"/>
                </a:solidFill>
                <a:effectLst/>
                <a:latin typeface="Amiri"/>
              </a:rPr>
              <a:t> </a:t>
            </a:r>
            <a:r>
              <a:rPr lang="en-ID" b="0" i="0" dirty="0" err="1">
                <a:solidFill>
                  <a:srgbClr val="212121"/>
                </a:solidFill>
                <a:effectLst/>
                <a:latin typeface="Amiri"/>
              </a:rPr>
              <a:t>atau</a:t>
            </a:r>
            <a:r>
              <a:rPr lang="en-ID" b="0" i="0" dirty="0">
                <a:solidFill>
                  <a:srgbClr val="212121"/>
                </a:solidFill>
                <a:effectLst/>
                <a:latin typeface="Amiri"/>
              </a:rPr>
              <a:t> </a:t>
            </a:r>
            <a:r>
              <a:rPr lang="en-ID" b="0" i="0" dirty="0" err="1">
                <a:solidFill>
                  <a:srgbClr val="212121"/>
                </a:solidFill>
                <a:effectLst/>
                <a:latin typeface="Amiri"/>
              </a:rPr>
              <a:t>sebelumnya</a:t>
            </a:r>
            <a:r>
              <a:rPr lang="en-ID" b="0" i="0" dirty="0">
                <a:solidFill>
                  <a:srgbClr val="212121"/>
                </a:solidFill>
                <a:effectLst/>
                <a:latin typeface="Amiri"/>
              </a:rPr>
              <a:t>. Darah yang </a:t>
            </a:r>
            <a:r>
              <a:rPr lang="en-ID" b="0" i="0" dirty="0" err="1">
                <a:solidFill>
                  <a:srgbClr val="212121"/>
                </a:solidFill>
                <a:effectLst/>
                <a:latin typeface="Amiri"/>
              </a:rPr>
              <a:t>keluar</a:t>
            </a:r>
            <a:r>
              <a:rPr lang="en-ID" b="0" i="0" dirty="0">
                <a:solidFill>
                  <a:srgbClr val="212121"/>
                </a:solidFill>
                <a:effectLst/>
                <a:latin typeface="Amiri"/>
              </a:rPr>
              <a:t> </a:t>
            </a:r>
            <a:r>
              <a:rPr lang="en-ID" b="0" i="0" dirty="0" err="1">
                <a:solidFill>
                  <a:srgbClr val="212121"/>
                </a:solidFill>
                <a:effectLst/>
                <a:latin typeface="Amiri"/>
              </a:rPr>
              <a:t>saat</a:t>
            </a:r>
            <a:r>
              <a:rPr lang="en-ID" b="0" i="0" dirty="0">
                <a:solidFill>
                  <a:srgbClr val="212121"/>
                </a:solidFill>
                <a:effectLst/>
                <a:latin typeface="Amiri"/>
              </a:rPr>
              <a:t> dan </a:t>
            </a:r>
            <a:r>
              <a:rPr lang="en-ID" b="0" i="0" dirty="0" err="1">
                <a:solidFill>
                  <a:srgbClr val="212121"/>
                </a:solidFill>
                <a:effectLst/>
                <a:latin typeface="Amiri"/>
              </a:rPr>
              <a:t>sebelum</a:t>
            </a:r>
            <a:r>
              <a:rPr lang="en-ID" b="0" i="0" dirty="0">
                <a:solidFill>
                  <a:srgbClr val="212121"/>
                </a:solidFill>
                <a:effectLst/>
                <a:latin typeface="Amiri"/>
              </a:rPr>
              <a:t> </a:t>
            </a:r>
            <a:r>
              <a:rPr lang="en-ID" b="0" i="0" dirty="0" err="1">
                <a:solidFill>
                  <a:srgbClr val="212121"/>
                </a:solidFill>
                <a:effectLst/>
                <a:latin typeface="Amiri"/>
              </a:rPr>
              <a:t>melahirkan</a:t>
            </a:r>
            <a:r>
              <a:rPr lang="en-ID" b="0" i="0" dirty="0">
                <a:solidFill>
                  <a:srgbClr val="212121"/>
                </a:solidFill>
                <a:effectLst/>
                <a:latin typeface="Amiri"/>
              </a:rPr>
              <a:t> </a:t>
            </a:r>
            <a:r>
              <a:rPr lang="en-ID" b="0" i="0" dirty="0" err="1">
                <a:solidFill>
                  <a:srgbClr val="212121"/>
                </a:solidFill>
                <a:effectLst/>
                <a:latin typeface="Amiri"/>
              </a:rPr>
              <a:t>tidak</a:t>
            </a:r>
            <a:r>
              <a:rPr lang="en-ID" b="0" i="0" dirty="0">
                <a:solidFill>
                  <a:srgbClr val="212121"/>
                </a:solidFill>
                <a:effectLst/>
                <a:latin typeface="Amiri"/>
              </a:rPr>
              <a:t> </a:t>
            </a:r>
            <a:r>
              <a:rPr lang="en-ID" b="0" i="0" dirty="0" err="1">
                <a:solidFill>
                  <a:srgbClr val="212121"/>
                </a:solidFill>
                <a:effectLst/>
                <a:latin typeface="Amiri"/>
              </a:rPr>
              <a:t>dinamakan</a:t>
            </a:r>
            <a:r>
              <a:rPr lang="en-ID" b="0" i="0" dirty="0">
                <a:solidFill>
                  <a:srgbClr val="212121"/>
                </a:solidFill>
                <a:effectLst/>
                <a:latin typeface="Amiri"/>
              </a:rPr>
              <a:t> </a:t>
            </a:r>
            <a:r>
              <a:rPr lang="en-ID" b="0" i="0" dirty="0" err="1">
                <a:solidFill>
                  <a:srgbClr val="212121"/>
                </a:solidFill>
                <a:effectLst/>
                <a:latin typeface="Amiri"/>
              </a:rPr>
              <a:t>darah</a:t>
            </a:r>
            <a:r>
              <a:rPr lang="en-ID" b="0" i="0" dirty="0">
                <a:solidFill>
                  <a:srgbClr val="212121"/>
                </a:solidFill>
                <a:effectLst/>
                <a:latin typeface="Amiri"/>
              </a:rPr>
              <a:t> </a:t>
            </a:r>
            <a:r>
              <a:rPr lang="en-ID" b="0" i="0" dirty="0" err="1">
                <a:solidFill>
                  <a:srgbClr val="212121"/>
                </a:solidFill>
                <a:effectLst/>
                <a:latin typeface="Amiri"/>
              </a:rPr>
              <a:t>nifas</a:t>
            </a:r>
            <a:r>
              <a:rPr lang="en-ID" b="0" i="0" dirty="0">
                <a:solidFill>
                  <a:srgbClr val="212121"/>
                </a:solidFill>
                <a:effectLst/>
                <a:latin typeface="Amiri"/>
              </a:rPr>
              <a:t>.</a:t>
            </a:r>
          </a:p>
          <a:p>
            <a:pPr algn="just"/>
            <a:r>
              <a:rPr lang="en-ID" b="0" i="0" dirty="0">
                <a:solidFill>
                  <a:srgbClr val="212121"/>
                </a:solidFill>
                <a:effectLst/>
                <a:latin typeface="Amiri"/>
              </a:rPr>
              <a:t>Masa </a:t>
            </a:r>
            <a:r>
              <a:rPr lang="en-ID" b="0" i="0" dirty="0" err="1">
                <a:solidFill>
                  <a:srgbClr val="212121"/>
                </a:solidFill>
                <a:effectLst/>
                <a:latin typeface="Amiri"/>
              </a:rPr>
              <a:t>nifas</a:t>
            </a:r>
            <a:r>
              <a:rPr lang="en-ID" b="0" i="0" dirty="0">
                <a:solidFill>
                  <a:srgbClr val="212121"/>
                </a:solidFill>
                <a:effectLst/>
                <a:latin typeface="Amiri"/>
              </a:rPr>
              <a:t> paling </a:t>
            </a:r>
            <a:r>
              <a:rPr lang="en-ID" b="0" i="0" dirty="0" err="1">
                <a:solidFill>
                  <a:srgbClr val="212121"/>
                </a:solidFill>
                <a:effectLst/>
                <a:latin typeface="Amiri"/>
              </a:rPr>
              <a:t>sedikit</a:t>
            </a:r>
            <a:r>
              <a:rPr lang="en-ID" b="0" i="0" dirty="0">
                <a:solidFill>
                  <a:srgbClr val="212121"/>
                </a:solidFill>
                <a:effectLst/>
                <a:latin typeface="Amiri"/>
              </a:rPr>
              <a:t> </a:t>
            </a:r>
            <a:r>
              <a:rPr lang="en-ID" b="0" i="0" dirty="0" err="1">
                <a:solidFill>
                  <a:srgbClr val="212121"/>
                </a:solidFill>
                <a:effectLst/>
                <a:latin typeface="Amiri"/>
              </a:rPr>
              <a:t>adalah</a:t>
            </a:r>
            <a:r>
              <a:rPr lang="en-ID" b="0" i="0" dirty="0">
                <a:solidFill>
                  <a:srgbClr val="212121"/>
                </a:solidFill>
                <a:effectLst/>
                <a:latin typeface="Amiri"/>
              </a:rPr>
              <a:t> </a:t>
            </a:r>
            <a:r>
              <a:rPr lang="en-ID" b="0" i="0" dirty="0" err="1">
                <a:solidFill>
                  <a:srgbClr val="212121"/>
                </a:solidFill>
                <a:effectLst/>
                <a:latin typeface="Amiri"/>
              </a:rPr>
              <a:t>sesaat</a:t>
            </a:r>
            <a:r>
              <a:rPr lang="en-ID" b="0" i="0" dirty="0">
                <a:solidFill>
                  <a:srgbClr val="212121"/>
                </a:solidFill>
                <a:effectLst/>
                <a:latin typeface="Amiri"/>
              </a:rPr>
              <a:t> yang </a:t>
            </a:r>
            <a:r>
              <a:rPr lang="en-ID" b="0" i="0" dirty="0" err="1">
                <a:solidFill>
                  <a:srgbClr val="212121"/>
                </a:solidFill>
                <a:effectLst/>
                <a:latin typeface="Amiri"/>
              </a:rPr>
              <a:t>dihitung</a:t>
            </a:r>
            <a:r>
              <a:rPr lang="en-ID" b="0" i="0" dirty="0">
                <a:solidFill>
                  <a:srgbClr val="212121"/>
                </a:solidFill>
                <a:effectLst/>
                <a:latin typeface="Amiri"/>
              </a:rPr>
              <a:t> </a:t>
            </a:r>
            <a:r>
              <a:rPr lang="en-ID" b="0" i="0" dirty="0" err="1">
                <a:solidFill>
                  <a:srgbClr val="212121"/>
                </a:solidFill>
                <a:effectLst/>
                <a:latin typeface="Amiri"/>
              </a:rPr>
              <a:t>sejak</a:t>
            </a:r>
            <a:r>
              <a:rPr lang="en-ID" b="0" i="0" dirty="0">
                <a:solidFill>
                  <a:srgbClr val="212121"/>
                </a:solidFill>
                <a:effectLst/>
                <a:latin typeface="Amiri"/>
              </a:rPr>
              <a:t> </a:t>
            </a:r>
            <a:r>
              <a:rPr lang="en-ID" b="0" i="0" dirty="0" err="1">
                <a:solidFill>
                  <a:srgbClr val="212121"/>
                </a:solidFill>
                <a:effectLst/>
                <a:latin typeface="Amiri"/>
              </a:rPr>
              <a:t>terpisahnya</a:t>
            </a:r>
            <a:r>
              <a:rPr lang="en-ID" b="0" i="0" dirty="0">
                <a:solidFill>
                  <a:srgbClr val="212121"/>
                </a:solidFill>
                <a:effectLst/>
                <a:latin typeface="Amiri"/>
              </a:rPr>
              <a:t> </a:t>
            </a:r>
            <a:r>
              <a:rPr lang="en-ID" b="0" i="0" dirty="0" err="1">
                <a:solidFill>
                  <a:srgbClr val="212121"/>
                </a:solidFill>
                <a:effectLst/>
                <a:latin typeface="Amiri"/>
              </a:rPr>
              <a:t>anak</a:t>
            </a:r>
            <a:r>
              <a:rPr lang="en-ID" b="0" i="0" dirty="0">
                <a:solidFill>
                  <a:srgbClr val="212121"/>
                </a:solidFill>
                <a:effectLst/>
                <a:latin typeface="Amiri"/>
              </a:rPr>
              <a:t> </a:t>
            </a:r>
            <a:r>
              <a:rPr lang="en-ID" b="0" i="0" dirty="0" err="1">
                <a:solidFill>
                  <a:srgbClr val="212121"/>
                </a:solidFill>
                <a:effectLst/>
                <a:latin typeface="Amiri"/>
              </a:rPr>
              <a:t>dari</a:t>
            </a:r>
            <a:r>
              <a:rPr lang="en-ID" b="0" i="0" dirty="0">
                <a:solidFill>
                  <a:srgbClr val="212121"/>
                </a:solidFill>
                <a:effectLst/>
                <a:latin typeface="Amiri"/>
              </a:rPr>
              <a:t> vagina. </a:t>
            </a:r>
            <a:endParaRPr lang="id-ID" b="0" i="0" dirty="0">
              <a:solidFill>
                <a:srgbClr val="212121"/>
              </a:solidFill>
              <a:effectLst/>
              <a:latin typeface="Amiri"/>
            </a:endParaRPr>
          </a:p>
          <a:p>
            <a:pPr algn="just"/>
            <a:r>
              <a:rPr lang="id-ID" dirty="0">
                <a:solidFill>
                  <a:srgbClr val="212121"/>
                </a:solidFill>
                <a:latin typeface="Amiri"/>
              </a:rPr>
              <a:t>P</a:t>
            </a:r>
            <a:r>
              <a:rPr lang="en-ID" b="0" i="0" dirty="0" err="1">
                <a:solidFill>
                  <a:srgbClr val="212121"/>
                </a:solidFill>
                <a:effectLst/>
                <a:latin typeface="Amiri"/>
              </a:rPr>
              <a:t>aling</a:t>
            </a:r>
            <a:r>
              <a:rPr lang="en-ID" b="0" i="0" dirty="0">
                <a:solidFill>
                  <a:srgbClr val="212121"/>
                </a:solidFill>
                <a:effectLst/>
                <a:latin typeface="Amiri"/>
              </a:rPr>
              <a:t> lama </a:t>
            </a:r>
            <a:r>
              <a:rPr lang="en-ID" b="0" i="0" dirty="0" err="1">
                <a:solidFill>
                  <a:srgbClr val="212121"/>
                </a:solidFill>
                <a:effectLst/>
                <a:latin typeface="Amiri"/>
              </a:rPr>
              <a:t>adalah</a:t>
            </a:r>
            <a:r>
              <a:rPr lang="en-ID" b="0" i="0" dirty="0">
                <a:solidFill>
                  <a:srgbClr val="212121"/>
                </a:solidFill>
                <a:effectLst/>
                <a:latin typeface="Amiri"/>
              </a:rPr>
              <a:t> 60 </a:t>
            </a:r>
            <a:r>
              <a:rPr lang="en-ID" b="0" i="0" dirty="0" err="1">
                <a:solidFill>
                  <a:srgbClr val="212121"/>
                </a:solidFill>
                <a:effectLst/>
                <a:latin typeface="Amiri"/>
              </a:rPr>
              <a:t>hari</a:t>
            </a:r>
            <a:r>
              <a:rPr lang="en-ID" b="0" i="0" dirty="0">
                <a:solidFill>
                  <a:srgbClr val="212121"/>
                </a:solidFill>
                <a:effectLst/>
                <a:latin typeface="Amiri"/>
              </a:rPr>
              <a:t>. </a:t>
            </a:r>
            <a:endParaRPr lang="id-ID" b="0" i="0" dirty="0">
              <a:solidFill>
                <a:srgbClr val="212121"/>
              </a:solidFill>
              <a:effectLst/>
              <a:latin typeface="Amiri"/>
            </a:endParaRPr>
          </a:p>
          <a:p>
            <a:pPr algn="just"/>
            <a:r>
              <a:rPr lang="id-ID" dirty="0">
                <a:solidFill>
                  <a:srgbClr val="212121"/>
                </a:solidFill>
                <a:latin typeface="Amiri"/>
              </a:rPr>
              <a:t>U</a:t>
            </a:r>
            <a:r>
              <a:rPr lang="en-ID" b="0" i="0" dirty="0" err="1">
                <a:solidFill>
                  <a:srgbClr val="212121"/>
                </a:solidFill>
                <a:effectLst/>
                <a:latin typeface="Amiri"/>
              </a:rPr>
              <a:t>mumnya</a:t>
            </a:r>
            <a:r>
              <a:rPr lang="en-ID" b="0" i="0" dirty="0">
                <a:solidFill>
                  <a:srgbClr val="212121"/>
                </a:solidFill>
                <a:effectLst/>
                <a:latin typeface="Amiri"/>
              </a:rPr>
              <a:t> </a:t>
            </a:r>
            <a:r>
              <a:rPr lang="en-ID" b="0" i="0" dirty="0" err="1">
                <a:solidFill>
                  <a:srgbClr val="212121"/>
                </a:solidFill>
                <a:effectLst/>
                <a:latin typeface="Amiri"/>
              </a:rPr>
              <a:t>adalah</a:t>
            </a:r>
            <a:r>
              <a:rPr lang="en-ID" b="0" i="0" dirty="0">
                <a:solidFill>
                  <a:srgbClr val="212121"/>
                </a:solidFill>
                <a:effectLst/>
                <a:latin typeface="Amiri"/>
              </a:rPr>
              <a:t> 40 </a:t>
            </a:r>
            <a:r>
              <a:rPr lang="en-ID" b="0" i="0" dirty="0" err="1">
                <a:solidFill>
                  <a:srgbClr val="212121"/>
                </a:solidFill>
                <a:effectLst/>
                <a:latin typeface="Amiri"/>
              </a:rPr>
              <a:t>hari</a:t>
            </a:r>
            <a:r>
              <a:rPr lang="en-ID" b="0" i="0" dirty="0">
                <a:solidFill>
                  <a:srgbClr val="212121"/>
                </a:solidFill>
                <a:effectLst/>
                <a:latin typeface="Amiri"/>
              </a:rPr>
              <a:t>. </a:t>
            </a:r>
            <a:endParaRPr lang="id-ID" b="0" i="0" dirty="0">
              <a:solidFill>
                <a:srgbClr val="212121"/>
              </a:solidFill>
              <a:effectLst/>
              <a:latin typeface="Amiri"/>
            </a:endParaRPr>
          </a:p>
          <a:p>
            <a:pPr algn="just"/>
            <a:r>
              <a:rPr lang="en-ID" b="0" i="0" dirty="0">
                <a:solidFill>
                  <a:srgbClr val="212121"/>
                </a:solidFill>
                <a:effectLst/>
                <a:latin typeface="Amiri"/>
              </a:rPr>
              <a:t>Masa </a:t>
            </a:r>
            <a:r>
              <a:rPr lang="en-ID" b="0" i="0" dirty="0" err="1">
                <a:solidFill>
                  <a:srgbClr val="212121"/>
                </a:solidFill>
                <a:effectLst/>
                <a:latin typeface="Amiri"/>
              </a:rPr>
              <a:t>nifas</a:t>
            </a:r>
            <a:r>
              <a:rPr lang="en-ID" b="0" i="0" dirty="0">
                <a:solidFill>
                  <a:srgbClr val="212121"/>
                </a:solidFill>
                <a:effectLst/>
                <a:latin typeface="Amiri"/>
              </a:rPr>
              <a:t> </a:t>
            </a:r>
            <a:r>
              <a:rPr lang="en-ID" b="0" i="0" dirty="0" err="1">
                <a:solidFill>
                  <a:srgbClr val="212121"/>
                </a:solidFill>
                <a:effectLst/>
                <a:latin typeface="Amiri"/>
              </a:rPr>
              <a:t>ini</a:t>
            </a:r>
            <a:r>
              <a:rPr lang="en-ID" b="0" i="0" dirty="0">
                <a:solidFill>
                  <a:srgbClr val="212121"/>
                </a:solidFill>
                <a:effectLst/>
                <a:latin typeface="Amiri"/>
              </a:rPr>
              <a:t> juga </a:t>
            </a:r>
            <a:r>
              <a:rPr lang="en-ID" b="0" i="0" dirty="0" err="1">
                <a:solidFill>
                  <a:srgbClr val="212121"/>
                </a:solidFill>
                <a:effectLst/>
                <a:latin typeface="Amiri"/>
              </a:rPr>
              <a:t>berdasarkan</a:t>
            </a:r>
            <a:r>
              <a:rPr lang="en-ID" b="0" i="0" dirty="0">
                <a:solidFill>
                  <a:srgbClr val="212121"/>
                </a:solidFill>
                <a:effectLst/>
                <a:latin typeface="Amiri"/>
              </a:rPr>
              <a:t> </a:t>
            </a:r>
            <a:r>
              <a:rPr lang="en-ID" b="0" i="0" dirty="0" err="1">
                <a:solidFill>
                  <a:srgbClr val="212121"/>
                </a:solidFill>
                <a:effectLst/>
                <a:latin typeface="Amiri"/>
              </a:rPr>
              <a:t>hasil</a:t>
            </a:r>
            <a:r>
              <a:rPr lang="en-ID" b="0" i="0" dirty="0">
                <a:solidFill>
                  <a:srgbClr val="212121"/>
                </a:solidFill>
                <a:effectLst/>
                <a:latin typeface="Amiri"/>
              </a:rPr>
              <a:t> </a:t>
            </a:r>
            <a:r>
              <a:rPr lang="en-ID" b="0" i="0" dirty="0" err="1">
                <a:solidFill>
                  <a:srgbClr val="212121"/>
                </a:solidFill>
                <a:effectLst/>
                <a:latin typeface="Amiri"/>
              </a:rPr>
              <a:t>risetnya</a:t>
            </a:r>
            <a:r>
              <a:rPr lang="en-ID" b="0" i="0" dirty="0">
                <a:solidFill>
                  <a:srgbClr val="212121"/>
                </a:solidFill>
                <a:effectLst/>
                <a:latin typeface="Amiri"/>
              </a:rPr>
              <a:t> Imam </a:t>
            </a:r>
            <a:r>
              <a:rPr lang="en-ID" b="0" i="0" dirty="0" err="1">
                <a:solidFill>
                  <a:srgbClr val="212121"/>
                </a:solidFill>
                <a:effectLst/>
                <a:latin typeface="Amiri"/>
              </a:rPr>
              <a:t>Syafi’i</a:t>
            </a:r>
            <a:r>
              <a:rPr lang="en-ID" b="0" i="0" dirty="0">
                <a:solidFill>
                  <a:srgbClr val="212121"/>
                </a:solidFill>
                <a:effectLst/>
                <a:latin typeface="Amiri"/>
              </a:rPr>
              <a:t>.</a:t>
            </a:r>
          </a:p>
        </p:txBody>
      </p:sp>
      <p:sp>
        <p:nvSpPr>
          <p:cNvPr id="7" name="TextBox 6">
            <a:extLst>
              <a:ext uri="{FF2B5EF4-FFF2-40B4-BE49-F238E27FC236}">
                <a16:creationId xmlns:a16="http://schemas.microsoft.com/office/drawing/2014/main" id="{8AAB48DE-C0F7-DE00-F0FE-1DA2925F6AAA}"/>
              </a:ext>
            </a:extLst>
          </p:cNvPr>
          <p:cNvSpPr txBox="1"/>
          <p:nvPr/>
        </p:nvSpPr>
        <p:spPr>
          <a:xfrm>
            <a:off x="1690382" y="3140968"/>
            <a:ext cx="6696744" cy="3416320"/>
          </a:xfrm>
          <a:prstGeom prst="rect">
            <a:avLst/>
          </a:prstGeom>
          <a:noFill/>
        </p:spPr>
        <p:txBody>
          <a:bodyPr wrap="square">
            <a:spAutoFit/>
          </a:bodyPr>
          <a:lstStyle/>
          <a:p>
            <a:pPr algn="just"/>
            <a:r>
              <a:rPr lang="id-ID" b="1" u="sng" dirty="0">
                <a:solidFill>
                  <a:srgbClr val="212121"/>
                </a:solidFill>
                <a:latin typeface="Amiri"/>
              </a:rPr>
              <a:t>H</a:t>
            </a:r>
            <a:r>
              <a:rPr lang="en-ID" b="1" i="0" u="sng" dirty="0" err="1">
                <a:solidFill>
                  <a:srgbClr val="212121"/>
                </a:solidFill>
                <a:effectLst/>
                <a:latin typeface="Amiri"/>
              </a:rPr>
              <a:t>ara</a:t>
            </a:r>
            <a:r>
              <a:rPr lang="id-ID" b="1" i="0" u="sng" dirty="0">
                <a:solidFill>
                  <a:srgbClr val="212121"/>
                </a:solidFill>
                <a:effectLst/>
                <a:latin typeface="Amiri"/>
              </a:rPr>
              <a:t>m </a:t>
            </a:r>
            <a:r>
              <a:rPr lang="en-ID" b="1" i="0" u="sng" dirty="0">
                <a:solidFill>
                  <a:srgbClr val="212121"/>
                </a:solidFill>
                <a:effectLst/>
                <a:latin typeface="Amiri"/>
              </a:rPr>
              <a:t> </a:t>
            </a:r>
            <a:r>
              <a:rPr lang="en-ID" b="1" i="0" u="sng" dirty="0" err="1">
                <a:solidFill>
                  <a:srgbClr val="212121"/>
                </a:solidFill>
                <a:effectLst/>
                <a:latin typeface="Amiri"/>
              </a:rPr>
              <a:t>atas</a:t>
            </a:r>
            <a:r>
              <a:rPr lang="en-ID" b="1" i="0" u="sng" dirty="0">
                <a:solidFill>
                  <a:srgbClr val="212121"/>
                </a:solidFill>
                <a:effectLst/>
                <a:latin typeface="Amiri"/>
              </a:rPr>
              <a:t> orang yang </a:t>
            </a:r>
            <a:r>
              <a:rPr lang="en-ID" b="1" i="0" u="sng" dirty="0" err="1">
                <a:solidFill>
                  <a:srgbClr val="212121"/>
                </a:solidFill>
                <a:effectLst/>
                <a:latin typeface="Amiri"/>
              </a:rPr>
              <a:t>haid</a:t>
            </a:r>
            <a:r>
              <a:rPr lang="en-ID" b="1" i="0" u="sng" dirty="0">
                <a:solidFill>
                  <a:srgbClr val="212121"/>
                </a:solidFill>
                <a:effectLst/>
                <a:latin typeface="Amiri"/>
              </a:rPr>
              <a:t> 8 </a:t>
            </a:r>
            <a:r>
              <a:rPr lang="en-ID" b="1" i="0" u="sng" dirty="0" err="1">
                <a:solidFill>
                  <a:srgbClr val="212121"/>
                </a:solidFill>
                <a:effectLst/>
                <a:latin typeface="Amiri"/>
              </a:rPr>
              <a:t>perkara</a:t>
            </a:r>
            <a:r>
              <a:rPr lang="en-ID" b="1" i="0" u="sng" dirty="0">
                <a:solidFill>
                  <a:srgbClr val="212121"/>
                </a:solidFill>
                <a:effectLst/>
                <a:latin typeface="Amiri"/>
              </a:rPr>
              <a:t>, </a:t>
            </a:r>
            <a:r>
              <a:rPr lang="en-ID" b="1" i="0" u="sng" dirty="0" err="1">
                <a:solidFill>
                  <a:srgbClr val="212121"/>
                </a:solidFill>
                <a:effectLst/>
                <a:latin typeface="Amiri"/>
              </a:rPr>
              <a:t>yaitu</a:t>
            </a:r>
            <a:r>
              <a:rPr lang="en-ID" b="1" i="0" u="sng" dirty="0">
                <a:solidFill>
                  <a:srgbClr val="212121"/>
                </a:solidFill>
                <a:effectLst/>
                <a:latin typeface="Amiri"/>
              </a:rPr>
              <a:t>:</a:t>
            </a:r>
          </a:p>
          <a:p>
            <a:pPr algn="just"/>
            <a:r>
              <a:rPr lang="en-ID" b="0" i="0" dirty="0" err="1">
                <a:solidFill>
                  <a:srgbClr val="212121"/>
                </a:solidFill>
                <a:effectLst/>
                <a:latin typeface="Amiri"/>
              </a:rPr>
              <a:t>Sholat</a:t>
            </a:r>
            <a:r>
              <a:rPr lang="en-ID" b="0" i="0" dirty="0">
                <a:solidFill>
                  <a:srgbClr val="212121"/>
                </a:solidFill>
                <a:effectLst/>
                <a:latin typeface="Amiri"/>
              </a:rPr>
              <a:t>. </a:t>
            </a:r>
            <a:r>
              <a:rPr lang="en-ID" b="0" i="0" dirty="0" err="1">
                <a:solidFill>
                  <a:srgbClr val="212121"/>
                </a:solidFill>
                <a:effectLst/>
                <a:latin typeface="Amiri"/>
              </a:rPr>
              <a:t>Puasa</a:t>
            </a:r>
            <a:r>
              <a:rPr lang="en-ID" b="0" i="0" dirty="0">
                <a:solidFill>
                  <a:srgbClr val="212121"/>
                </a:solidFill>
                <a:effectLst/>
                <a:latin typeface="Amiri"/>
              </a:rPr>
              <a:t>. </a:t>
            </a:r>
            <a:r>
              <a:rPr lang="en-ID" b="0" i="0" dirty="0" err="1">
                <a:solidFill>
                  <a:srgbClr val="212121"/>
                </a:solidFill>
                <a:effectLst/>
                <a:latin typeface="Amiri"/>
              </a:rPr>
              <a:t>Membaca</a:t>
            </a:r>
            <a:r>
              <a:rPr lang="en-ID" b="0" i="0" dirty="0">
                <a:solidFill>
                  <a:srgbClr val="212121"/>
                </a:solidFill>
                <a:effectLst/>
                <a:latin typeface="Amiri"/>
              </a:rPr>
              <a:t> Al-Qur’an</a:t>
            </a:r>
            <a:r>
              <a:rPr lang="id-ID" b="0" i="0" dirty="0">
                <a:solidFill>
                  <a:srgbClr val="212121"/>
                </a:solidFill>
                <a:effectLst/>
                <a:latin typeface="Amiri"/>
              </a:rPr>
              <a:t>, </a:t>
            </a:r>
            <a:r>
              <a:rPr lang="en-ID" b="0" i="0" dirty="0" err="1">
                <a:solidFill>
                  <a:srgbClr val="212121"/>
                </a:solidFill>
                <a:effectLst/>
                <a:latin typeface="Amiri"/>
              </a:rPr>
              <a:t>Menyentuh</a:t>
            </a:r>
            <a:r>
              <a:rPr lang="en-ID" b="0" i="0" dirty="0">
                <a:solidFill>
                  <a:srgbClr val="212121"/>
                </a:solidFill>
                <a:effectLst/>
                <a:latin typeface="Amiri"/>
              </a:rPr>
              <a:t> </a:t>
            </a:r>
            <a:r>
              <a:rPr lang="en-ID" b="0" i="0" dirty="0" err="1">
                <a:solidFill>
                  <a:srgbClr val="212121"/>
                </a:solidFill>
                <a:effectLst/>
                <a:latin typeface="Amiri"/>
              </a:rPr>
              <a:t>mushaf</a:t>
            </a:r>
            <a:r>
              <a:rPr lang="en-ID" b="0" i="0" dirty="0">
                <a:solidFill>
                  <a:srgbClr val="212121"/>
                </a:solidFill>
                <a:effectLst/>
                <a:latin typeface="Amiri"/>
              </a:rPr>
              <a:t>. </a:t>
            </a:r>
            <a:r>
              <a:rPr lang="en-ID" b="0" i="0" dirty="0" err="1">
                <a:solidFill>
                  <a:srgbClr val="212121"/>
                </a:solidFill>
                <a:effectLst/>
                <a:latin typeface="Amiri"/>
              </a:rPr>
              <a:t>Membawa</a:t>
            </a:r>
            <a:r>
              <a:rPr lang="en-ID" b="0" i="0" dirty="0">
                <a:solidFill>
                  <a:srgbClr val="212121"/>
                </a:solidFill>
                <a:effectLst/>
                <a:latin typeface="Amiri"/>
              </a:rPr>
              <a:t> </a:t>
            </a:r>
            <a:r>
              <a:rPr lang="en-ID" b="0" i="0" dirty="0" err="1">
                <a:solidFill>
                  <a:srgbClr val="212121"/>
                </a:solidFill>
                <a:effectLst/>
                <a:latin typeface="Amiri"/>
              </a:rPr>
              <a:t>mushaf</a:t>
            </a:r>
            <a:r>
              <a:rPr lang="en-ID" b="0" i="0" dirty="0">
                <a:solidFill>
                  <a:srgbClr val="212121"/>
                </a:solidFill>
                <a:effectLst/>
                <a:latin typeface="Amiri"/>
              </a:rPr>
              <a:t>. </a:t>
            </a:r>
            <a:r>
              <a:rPr lang="en-ID" b="0" i="0" dirty="0" err="1">
                <a:solidFill>
                  <a:srgbClr val="212121"/>
                </a:solidFill>
                <a:effectLst/>
                <a:latin typeface="Amiri"/>
              </a:rPr>
              <a:t>Kecuali</a:t>
            </a:r>
            <a:r>
              <a:rPr lang="en-ID" b="0" i="0" dirty="0">
                <a:solidFill>
                  <a:srgbClr val="212121"/>
                </a:solidFill>
                <a:effectLst/>
                <a:latin typeface="Amiri"/>
              </a:rPr>
              <a:t> </a:t>
            </a:r>
            <a:r>
              <a:rPr lang="en-ID" b="0" i="0" dirty="0" err="1">
                <a:solidFill>
                  <a:srgbClr val="212121"/>
                </a:solidFill>
                <a:effectLst/>
                <a:latin typeface="Amiri"/>
              </a:rPr>
              <a:t>dalam</a:t>
            </a:r>
            <a:r>
              <a:rPr lang="en-ID" b="0" i="0" dirty="0">
                <a:solidFill>
                  <a:srgbClr val="212121"/>
                </a:solidFill>
                <a:effectLst/>
                <a:latin typeface="Amiri"/>
              </a:rPr>
              <a:t> </a:t>
            </a:r>
            <a:r>
              <a:rPr lang="en-ID" b="0" i="0" dirty="0" err="1">
                <a:solidFill>
                  <a:srgbClr val="212121"/>
                </a:solidFill>
                <a:effectLst/>
                <a:latin typeface="Amiri"/>
              </a:rPr>
              <a:t>kondisi</a:t>
            </a:r>
            <a:r>
              <a:rPr lang="en-ID" b="0" i="0" dirty="0">
                <a:solidFill>
                  <a:srgbClr val="212121"/>
                </a:solidFill>
                <a:effectLst/>
                <a:latin typeface="Amiri"/>
              </a:rPr>
              <a:t> </a:t>
            </a:r>
            <a:r>
              <a:rPr lang="en-ID" b="0" i="0" dirty="0" err="1">
                <a:solidFill>
                  <a:srgbClr val="212121"/>
                </a:solidFill>
                <a:effectLst/>
                <a:latin typeface="Amiri"/>
              </a:rPr>
              <a:t>bila</a:t>
            </a:r>
            <a:r>
              <a:rPr lang="en-ID" b="0" i="0" dirty="0">
                <a:solidFill>
                  <a:srgbClr val="212121"/>
                </a:solidFill>
                <a:effectLst/>
                <a:latin typeface="Amiri"/>
              </a:rPr>
              <a:t> </a:t>
            </a:r>
            <a:r>
              <a:rPr lang="en-ID" b="0" i="0" dirty="0" err="1">
                <a:solidFill>
                  <a:srgbClr val="212121"/>
                </a:solidFill>
                <a:effectLst/>
                <a:latin typeface="Amiri"/>
              </a:rPr>
              <a:t>ia</a:t>
            </a:r>
            <a:r>
              <a:rPr lang="en-ID" b="0" i="0" dirty="0">
                <a:solidFill>
                  <a:srgbClr val="212121"/>
                </a:solidFill>
                <a:effectLst/>
                <a:latin typeface="Amiri"/>
              </a:rPr>
              <a:t> </a:t>
            </a:r>
            <a:r>
              <a:rPr lang="en-ID" b="0" i="0" dirty="0" err="1">
                <a:solidFill>
                  <a:srgbClr val="212121"/>
                </a:solidFill>
                <a:effectLst/>
                <a:latin typeface="Amiri"/>
              </a:rPr>
              <a:t>menghawatirkan</a:t>
            </a:r>
            <a:r>
              <a:rPr lang="en-ID" b="0" i="0" dirty="0">
                <a:solidFill>
                  <a:srgbClr val="212121"/>
                </a:solidFill>
                <a:effectLst/>
                <a:latin typeface="Amiri"/>
              </a:rPr>
              <a:t> </a:t>
            </a:r>
            <a:r>
              <a:rPr lang="en-ID" b="0" i="0" dirty="0" err="1">
                <a:solidFill>
                  <a:srgbClr val="212121"/>
                </a:solidFill>
                <a:effectLst/>
                <a:latin typeface="Amiri"/>
              </a:rPr>
              <a:t>akan</a:t>
            </a:r>
            <a:r>
              <a:rPr lang="en-ID" b="0" i="0" dirty="0">
                <a:solidFill>
                  <a:srgbClr val="212121"/>
                </a:solidFill>
                <a:effectLst/>
                <a:latin typeface="Amiri"/>
              </a:rPr>
              <a:t> </a:t>
            </a:r>
            <a:r>
              <a:rPr lang="en-ID" b="0" i="0" dirty="0" err="1">
                <a:solidFill>
                  <a:srgbClr val="212121"/>
                </a:solidFill>
                <a:effectLst/>
                <a:latin typeface="Amiri"/>
              </a:rPr>
              <a:t>terhinanya</a:t>
            </a:r>
            <a:r>
              <a:rPr lang="en-ID" b="0" i="0" dirty="0">
                <a:solidFill>
                  <a:srgbClr val="212121"/>
                </a:solidFill>
                <a:effectLst/>
                <a:latin typeface="Amiri"/>
              </a:rPr>
              <a:t> </a:t>
            </a:r>
            <a:r>
              <a:rPr lang="en-ID" b="0" i="0" dirty="0" err="1">
                <a:solidFill>
                  <a:srgbClr val="212121"/>
                </a:solidFill>
                <a:effectLst/>
                <a:latin typeface="Amiri"/>
              </a:rPr>
              <a:t>mushaf</a:t>
            </a:r>
            <a:r>
              <a:rPr lang="id-ID" dirty="0">
                <a:solidFill>
                  <a:srgbClr val="212121"/>
                </a:solidFill>
                <a:latin typeface="Amiri"/>
              </a:rPr>
              <a:t>, </a:t>
            </a:r>
            <a:r>
              <a:rPr lang="en-ID" b="0" i="0" dirty="0">
                <a:solidFill>
                  <a:srgbClr val="212121"/>
                </a:solidFill>
                <a:effectLst/>
                <a:latin typeface="Amiri"/>
              </a:rPr>
              <a:t>Masuk </a:t>
            </a:r>
            <a:r>
              <a:rPr lang="en-ID" b="0" i="0" dirty="0" err="1">
                <a:solidFill>
                  <a:srgbClr val="212121"/>
                </a:solidFill>
                <a:effectLst/>
                <a:latin typeface="Amiri"/>
              </a:rPr>
              <a:t>kedalam</a:t>
            </a:r>
            <a:r>
              <a:rPr lang="en-ID" b="0" i="0" dirty="0">
                <a:solidFill>
                  <a:srgbClr val="212121"/>
                </a:solidFill>
                <a:effectLst/>
                <a:latin typeface="Amiri"/>
              </a:rPr>
              <a:t> masjid</a:t>
            </a:r>
            <a:r>
              <a:rPr lang="id-ID" dirty="0">
                <a:solidFill>
                  <a:srgbClr val="212121"/>
                </a:solidFill>
                <a:latin typeface="Amiri"/>
              </a:rPr>
              <a:t>, </a:t>
            </a:r>
            <a:r>
              <a:rPr lang="en-ID" b="0" i="0" dirty="0" err="1">
                <a:solidFill>
                  <a:srgbClr val="212121"/>
                </a:solidFill>
                <a:effectLst/>
                <a:latin typeface="Amiri"/>
              </a:rPr>
              <a:t>Bersetuhuh</a:t>
            </a:r>
            <a:r>
              <a:rPr lang="id-ID" b="0" i="0" dirty="0">
                <a:solidFill>
                  <a:srgbClr val="212121"/>
                </a:solidFill>
                <a:effectLst/>
                <a:latin typeface="Amiri"/>
              </a:rPr>
              <a:t>, Istima’</a:t>
            </a:r>
            <a:endParaRPr lang="en-ID" b="0" i="0" dirty="0">
              <a:solidFill>
                <a:srgbClr val="212121"/>
              </a:solidFill>
              <a:effectLst/>
              <a:latin typeface="Amiri"/>
            </a:endParaRPr>
          </a:p>
          <a:p>
            <a:pPr algn="just"/>
            <a:endParaRPr lang="id-ID" b="0" i="0" dirty="0">
              <a:solidFill>
                <a:srgbClr val="212121"/>
              </a:solidFill>
              <a:effectLst/>
              <a:latin typeface="Amiri"/>
            </a:endParaRPr>
          </a:p>
          <a:p>
            <a:pPr algn="just"/>
            <a:r>
              <a:rPr lang="id-ID" b="1" u="sng" dirty="0">
                <a:solidFill>
                  <a:srgbClr val="212121"/>
                </a:solidFill>
                <a:latin typeface="Amiri"/>
              </a:rPr>
              <a:t>H</a:t>
            </a:r>
            <a:r>
              <a:rPr lang="en-ID" b="1" i="0" u="sng" dirty="0" err="1">
                <a:solidFill>
                  <a:srgbClr val="212121"/>
                </a:solidFill>
                <a:effectLst/>
                <a:latin typeface="Amiri"/>
              </a:rPr>
              <a:t>aram</a:t>
            </a:r>
            <a:r>
              <a:rPr lang="en-ID" b="1" i="0" u="sng" dirty="0">
                <a:solidFill>
                  <a:srgbClr val="212121"/>
                </a:solidFill>
                <a:effectLst/>
                <a:latin typeface="Amiri"/>
              </a:rPr>
              <a:t> </a:t>
            </a:r>
            <a:r>
              <a:rPr lang="en-ID" b="1" i="0" u="sng" dirty="0" err="1">
                <a:solidFill>
                  <a:srgbClr val="212121"/>
                </a:solidFill>
                <a:effectLst/>
                <a:latin typeface="Amiri"/>
              </a:rPr>
              <a:t>atas</a:t>
            </a:r>
            <a:r>
              <a:rPr lang="en-ID" b="1" i="0" u="sng" dirty="0">
                <a:solidFill>
                  <a:srgbClr val="212121"/>
                </a:solidFill>
                <a:effectLst/>
                <a:latin typeface="Amiri"/>
              </a:rPr>
              <a:t> orang yang </a:t>
            </a:r>
            <a:r>
              <a:rPr lang="en-ID" b="1" i="0" u="sng" dirty="0" err="1">
                <a:solidFill>
                  <a:srgbClr val="212121"/>
                </a:solidFill>
                <a:effectLst/>
                <a:latin typeface="Amiri"/>
              </a:rPr>
              <a:t>junub</a:t>
            </a:r>
            <a:r>
              <a:rPr lang="en-ID" b="1" i="0" u="sng" dirty="0">
                <a:solidFill>
                  <a:srgbClr val="212121"/>
                </a:solidFill>
                <a:effectLst/>
                <a:latin typeface="Amiri"/>
              </a:rPr>
              <a:t> 5 </a:t>
            </a:r>
            <a:r>
              <a:rPr lang="en-ID" b="1" i="0" u="sng" dirty="0" err="1">
                <a:solidFill>
                  <a:srgbClr val="212121"/>
                </a:solidFill>
                <a:effectLst/>
                <a:latin typeface="Amiri"/>
              </a:rPr>
              <a:t>perkara</a:t>
            </a:r>
            <a:r>
              <a:rPr lang="en-ID" b="1" i="0" u="sng" dirty="0">
                <a:solidFill>
                  <a:srgbClr val="212121"/>
                </a:solidFill>
                <a:effectLst/>
                <a:latin typeface="Amiri"/>
              </a:rPr>
              <a:t>, </a:t>
            </a:r>
            <a:r>
              <a:rPr lang="en-ID" b="1" i="0" u="sng" dirty="0" err="1">
                <a:solidFill>
                  <a:srgbClr val="212121"/>
                </a:solidFill>
                <a:effectLst/>
                <a:latin typeface="Amiri"/>
              </a:rPr>
              <a:t>yaitu</a:t>
            </a:r>
            <a:r>
              <a:rPr lang="en-ID" b="1" i="0" u="sng" dirty="0">
                <a:solidFill>
                  <a:srgbClr val="212121"/>
                </a:solidFill>
                <a:effectLst/>
                <a:latin typeface="Amiri"/>
              </a:rPr>
              <a:t>:</a:t>
            </a:r>
          </a:p>
          <a:p>
            <a:pPr algn="just"/>
            <a:r>
              <a:rPr lang="en-ID" b="0" i="0" dirty="0" err="1">
                <a:solidFill>
                  <a:srgbClr val="212121"/>
                </a:solidFill>
                <a:effectLst/>
                <a:latin typeface="Amiri"/>
              </a:rPr>
              <a:t>Sholat</a:t>
            </a:r>
            <a:r>
              <a:rPr lang="en-ID" b="0" i="0" dirty="0">
                <a:solidFill>
                  <a:srgbClr val="212121"/>
                </a:solidFill>
                <a:effectLst/>
                <a:latin typeface="Amiri"/>
              </a:rPr>
              <a:t>. </a:t>
            </a:r>
            <a:r>
              <a:rPr lang="en-ID" b="0" i="0" dirty="0" err="1">
                <a:solidFill>
                  <a:srgbClr val="212121"/>
                </a:solidFill>
                <a:effectLst/>
                <a:latin typeface="Amiri"/>
              </a:rPr>
              <a:t>Membaca</a:t>
            </a:r>
            <a:r>
              <a:rPr lang="en-ID" b="0" i="0" dirty="0">
                <a:solidFill>
                  <a:srgbClr val="212121"/>
                </a:solidFill>
                <a:effectLst/>
                <a:latin typeface="Amiri"/>
              </a:rPr>
              <a:t> Al-</a:t>
            </a:r>
            <a:r>
              <a:rPr lang="en-ID" b="0" i="0" dirty="0" err="1">
                <a:solidFill>
                  <a:srgbClr val="212121"/>
                </a:solidFill>
                <a:effectLst/>
                <a:latin typeface="Amiri"/>
              </a:rPr>
              <a:t>qur’an</a:t>
            </a:r>
            <a:r>
              <a:rPr lang="en-ID" b="0" i="0" dirty="0">
                <a:solidFill>
                  <a:srgbClr val="212121"/>
                </a:solidFill>
                <a:effectLst/>
                <a:latin typeface="Amiri"/>
              </a:rPr>
              <a:t>. </a:t>
            </a:r>
            <a:r>
              <a:rPr lang="en-ID" b="0" i="0" dirty="0" err="1">
                <a:solidFill>
                  <a:srgbClr val="212121"/>
                </a:solidFill>
                <a:effectLst/>
                <a:latin typeface="Amiri"/>
              </a:rPr>
              <a:t>Menyentuh</a:t>
            </a:r>
            <a:r>
              <a:rPr lang="en-ID" b="0" i="0" dirty="0">
                <a:solidFill>
                  <a:srgbClr val="212121"/>
                </a:solidFill>
                <a:effectLst/>
                <a:latin typeface="Amiri"/>
              </a:rPr>
              <a:t> dan </a:t>
            </a:r>
            <a:r>
              <a:rPr lang="en-ID" b="0" i="0" dirty="0" err="1">
                <a:solidFill>
                  <a:srgbClr val="212121"/>
                </a:solidFill>
                <a:effectLst/>
                <a:latin typeface="Amiri"/>
              </a:rPr>
              <a:t>membawa</a:t>
            </a:r>
            <a:r>
              <a:rPr lang="en-ID" b="0" i="0" dirty="0">
                <a:solidFill>
                  <a:srgbClr val="212121"/>
                </a:solidFill>
                <a:effectLst/>
                <a:latin typeface="Amiri"/>
              </a:rPr>
              <a:t> Al-Qur’an</a:t>
            </a:r>
            <a:r>
              <a:rPr lang="id-ID" b="0" i="0" dirty="0">
                <a:solidFill>
                  <a:srgbClr val="212121"/>
                </a:solidFill>
                <a:effectLst/>
                <a:latin typeface="Amiri"/>
              </a:rPr>
              <a:t>, </a:t>
            </a:r>
            <a:r>
              <a:rPr lang="en-ID" b="0" i="0" dirty="0" err="1">
                <a:solidFill>
                  <a:srgbClr val="212121"/>
                </a:solidFill>
                <a:effectLst/>
                <a:latin typeface="Amiri"/>
              </a:rPr>
              <a:t>Thowaf</a:t>
            </a:r>
            <a:r>
              <a:rPr lang="id-ID" b="0" i="0" dirty="0">
                <a:solidFill>
                  <a:srgbClr val="212121"/>
                </a:solidFill>
                <a:effectLst/>
                <a:latin typeface="Amiri"/>
              </a:rPr>
              <a:t>, </a:t>
            </a:r>
            <a:r>
              <a:rPr lang="en-ID" b="0" i="0" dirty="0" err="1">
                <a:solidFill>
                  <a:srgbClr val="212121"/>
                </a:solidFill>
                <a:effectLst/>
                <a:latin typeface="Amiri"/>
              </a:rPr>
              <a:t>Berdiam</a:t>
            </a:r>
            <a:r>
              <a:rPr lang="en-ID" b="0" i="0" dirty="0">
                <a:solidFill>
                  <a:srgbClr val="212121"/>
                </a:solidFill>
                <a:effectLst/>
                <a:latin typeface="Amiri"/>
              </a:rPr>
              <a:t> </a:t>
            </a:r>
            <a:r>
              <a:rPr lang="en-ID" b="0" i="0" dirty="0" err="1">
                <a:solidFill>
                  <a:srgbClr val="212121"/>
                </a:solidFill>
                <a:effectLst/>
                <a:latin typeface="Amiri"/>
              </a:rPr>
              <a:t>diri</a:t>
            </a:r>
            <a:r>
              <a:rPr lang="en-ID" b="0" i="0" dirty="0">
                <a:solidFill>
                  <a:srgbClr val="212121"/>
                </a:solidFill>
                <a:effectLst/>
                <a:latin typeface="Amiri"/>
              </a:rPr>
              <a:t> </a:t>
            </a:r>
            <a:r>
              <a:rPr lang="en-ID" b="0" i="0" dirty="0" err="1">
                <a:solidFill>
                  <a:srgbClr val="212121"/>
                </a:solidFill>
                <a:effectLst/>
                <a:latin typeface="Amiri"/>
              </a:rPr>
              <a:t>dalam</a:t>
            </a:r>
            <a:r>
              <a:rPr lang="en-ID" b="0" i="0" dirty="0">
                <a:solidFill>
                  <a:srgbClr val="212121"/>
                </a:solidFill>
                <a:effectLst/>
                <a:latin typeface="Amiri"/>
              </a:rPr>
              <a:t> masjid. </a:t>
            </a:r>
            <a:r>
              <a:rPr lang="en-ID" b="0" i="0" dirty="0" err="1">
                <a:solidFill>
                  <a:srgbClr val="212121"/>
                </a:solidFill>
                <a:effectLst/>
                <a:latin typeface="Amiri"/>
              </a:rPr>
              <a:t>Kecuali</a:t>
            </a:r>
            <a:r>
              <a:rPr lang="en-ID" b="0" i="0" dirty="0">
                <a:solidFill>
                  <a:srgbClr val="212121"/>
                </a:solidFill>
                <a:effectLst/>
                <a:latin typeface="Amiri"/>
              </a:rPr>
              <a:t> </a:t>
            </a:r>
            <a:r>
              <a:rPr lang="en-ID" b="0" i="0" dirty="0" err="1">
                <a:solidFill>
                  <a:srgbClr val="212121"/>
                </a:solidFill>
                <a:effectLst/>
                <a:latin typeface="Amiri"/>
              </a:rPr>
              <a:t>dalam</a:t>
            </a:r>
            <a:r>
              <a:rPr lang="en-ID" b="0" i="0" dirty="0">
                <a:solidFill>
                  <a:srgbClr val="212121"/>
                </a:solidFill>
                <a:effectLst/>
                <a:latin typeface="Amiri"/>
              </a:rPr>
              <a:t> </a:t>
            </a:r>
            <a:r>
              <a:rPr lang="en-ID" b="0" i="0" dirty="0" err="1">
                <a:solidFill>
                  <a:srgbClr val="212121"/>
                </a:solidFill>
                <a:effectLst/>
                <a:latin typeface="Amiri"/>
              </a:rPr>
              <a:t>kondisi</a:t>
            </a:r>
            <a:r>
              <a:rPr lang="en-ID" b="0" i="0" dirty="0">
                <a:solidFill>
                  <a:srgbClr val="212121"/>
                </a:solidFill>
                <a:effectLst/>
                <a:latin typeface="Amiri"/>
              </a:rPr>
              <a:t> </a:t>
            </a:r>
            <a:r>
              <a:rPr lang="en-ID" b="0" i="0" dirty="0" err="1">
                <a:solidFill>
                  <a:srgbClr val="212121"/>
                </a:solidFill>
                <a:effectLst/>
                <a:latin typeface="Amiri"/>
              </a:rPr>
              <a:t>darurat</a:t>
            </a:r>
            <a:r>
              <a:rPr lang="en-ID" b="0" i="0" dirty="0">
                <a:solidFill>
                  <a:srgbClr val="212121"/>
                </a:solidFill>
                <a:effectLst/>
                <a:latin typeface="Amiri"/>
              </a:rPr>
              <a:t>, </a:t>
            </a:r>
            <a:r>
              <a:rPr lang="en-ID" b="0" i="0" dirty="0" err="1">
                <a:solidFill>
                  <a:srgbClr val="212121"/>
                </a:solidFill>
                <a:effectLst/>
                <a:latin typeface="Amiri"/>
              </a:rPr>
              <a:t>maka</a:t>
            </a:r>
            <a:r>
              <a:rPr lang="en-ID" b="0" i="0" dirty="0">
                <a:solidFill>
                  <a:srgbClr val="212121"/>
                </a:solidFill>
                <a:effectLst/>
                <a:latin typeface="Amiri"/>
              </a:rPr>
              <a:t> </a:t>
            </a:r>
            <a:r>
              <a:rPr lang="en-ID" b="0" i="0" dirty="0" err="1">
                <a:solidFill>
                  <a:srgbClr val="212121"/>
                </a:solidFill>
                <a:effectLst/>
                <a:latin typeface="Amiri"/>
              </a:rPr>
              <a:t>diperbolehkan</a:t>
            </a:r>
            <a:r>
              <a:rPr lang="en-ID" b="0" i="0" dirty="0">
                <a:solidFill>
                  <a:srgbClr val="212121"/>
                </a:solidFill>
                <a:effectLst/>
                <a:latin typeface="Amiri"/>
              </a:rPr>
              <a:t>). </a:t>
            </a:r>
            <a:endParaRPr lang="id-ID" b="0" i="0" dirty="0">
              <a:solidFill>
                <a:srgbClr val="212121"/>
              </a:solidFill>
              <a:effectLst/>
              <a:latin typeface="Amiri"/>
            </a:endParaRPr>
          </a:p>
          <a:p>
            <a:pPr algn="just"/>
            <a:endParaRPr lang="id-ID" b="1" i="0" u="sng" dirty="0">
              <a:solidFill>
                <a:srgbClr val="212121"/>
              </a:solidFill>
              <a:effectLst/>
              <a:latin typeface="Amiri"/>
            </a:endParaRPr>
          </a:p>
          <a:p>
            <a:pPr algn="just"/>
            <a:r>
              <a:rPr lang="en-ID" b="1" i="0" u="sng" dirty="0" err="1">
                <a:solidFill>
                  <a:srgbClr val="212121"/>
                </a:solidFill>
                <a:effectLst/>
                <a:latin typeface="Amiri"/>
              </a:rPr>
              <a:t>Diharamkan</a:t>
            </a:r>
            <a:r>
              <a:rPr lang="en-ID" b="1" i="0" u="sng" dirty="0">
                <a:solidFill>
                  <a:srgbClr val="212121"/>
                </a:solidFill>
                <a:effectLst/>
                <a:latin typeface="Amiri"/>
              </a:rPr>
              <a:t> </a:t>
            </a:r>
            <a:r>
              <a:rPr lang="en-ID" b="1" i="0" u="sng" dirty="0" err="1">
                <a:solidFill>
                  <a:srgbClr val="212121"/>
                </a:solidFill>
                <a:effectLst/>
                <a:latin typeface="Amiri"/>
              </a:rPr>
              <a:t>atas</a:t>
            </a:r>
            <a:r>
              <a:rPr lang="en-ID" b="1" i="0" u="sng" dirty="0">
                <a:solidFill>
                  <a:srgbClr val="212121"/>
                </a:solidFill>
                <a:effectLst/>
                <a:latin typeface="Amiri"/>
              </a:rPr>
              <a:t> orang yang </a:t>
            </a:r>
            <a:r>
              <a:rPr lang="en-ID" b="1" i="0" u="sng" dirty="0" err="1">
                <a:solidFill>
                  <a:srgbClr val="212121"/>
                </a:solidFill>
                <a:effectLst/>
                <a:latin typeface="Amiri"/>
              </a:rPr>
              <a:t>hadats</a:t>
            </a:r>
            <a:r>
              <a:rPr lang="en-ID" b="1" i="0" u="sng" dirty="0">
                <a:solidFill>
                  <a:srgbClr val="212121"/>
                </a:solidFill>
                <a:effectLst/>
                <a:latin typeface="Amiri"/>
              </a:rPr>
              <a:t> </a:t>
            </a:r>
            <a:r>
              <a:rPr lang="en-ID" b="1" i="0" u="sng" dirty="0" err="1">
                <a:solidFill>
                  <a:srgbClr val="212121"/>
                </a:solidFill>
                <a:effectLst/>
                <a:latin typeface="Amiri"/>
              </a:rPr>
              <a:t>kecil</a:t>
            </a:r>
            <a:r>
              <a:rPr lang="en-ID" b="1" i="0" u="sng" dirty="0">
                <a:solidFill>
                  <a:srgbClr val="212121"/>
                </a:solidFill>
                <a:effectLst/>
                <a:latin typeface="Amiri"/>
              </a:rPr>
              <a:t> 3 </a:t>
            </a:r>
            <a:r>
              <a:rPr lang="en-ID" b="1" i="0" u="sng" dirty="0" err="1">
                <a:solidFill>
                  <a:srgbClr val="212121"/>
                </a:solidFill>
                <a:effectLst/>
                <a:latin typeface="Amiri"/>
              </a:rPr>
              <a:t>perkara</a:t>
            </a:r>
            <a:r>
              <a:rPr lang="en-ID" b="1" i="0" u="sng" dirty="0">
                <a:solidFill>
                  <a:srgbClr val="212121"/>
                </a:solidFill>
                <a:effectLst/>
                <a:latin typeface="Amiri"/>
              </a:rPr>
              <a:t>, </a:t>
            </a:r>
            <a:r>
              <a:rPr lang="en-ID" b="1" i="0" u="sng" dirty="0" err="1">
                <a:solidFill>
                  <a:srgbClr val="212121"/>
                </a:solidFill>
                <a:effectLst/>
                <a:latin typeface="Amiri"/>
              </a:rPr>
              <a:t>yaitu</a:t>
            </a:r>
            <a:r>
              <a:rPr lang="en-ID" b="1" i="0" u="sng" dirty="0">
                <a:solidFill>
                  <a:srgbClr val="212121"/>
                </a:solidFill>
                <a:effectLst/>
                <a:latin typeface="Amiri"/>
              </a:rPr>
              <a:t>:</a:t>
            </a:r>
          </a:p>
          <a:p>
            <a:pPr algn="just"/>
            <a:r>
              <a:rPr lang="en-ID" b="0" i="0" dirty="0" err="1">
                <a:solidFill>
                  <a:srgbClr val="212121"/>
                </a:solidFill>
                <a:effectLst/>
                <a:latin typeface="Amiri"/>
              </a:rPr>
              <a:t>Sholat</a:t>
            </a:r>
            <a:r>
              <a:rPr lang="id-ID" b="0" i="0" dirty="0">
                <a:solidFill>
                  <a:srgbClr val="212121"/>
                </a:solidFill>
                <a:effectLst/>
                <a:latin typeface="Amiri"/>
              </a:rPr>
              <a:t>, </a:t>
            </a:r>
            <a:r>
              <a:rPr lang="en-ID" b="0" i="0" dirty="0" err="1">
                <a:solidFill>
                  <a:srgbClr val="212121"/>
                </a:solidFill>
                <a:effectLst/>
                <a:latin typeface="Amiri"/>
              </a:rPr>
              <a:t>Thowaf</a:t>
            </a:r>
            <a:r>
              <a:rPr lang="id-ID" b="0" i="0" dirty="0">
                <a:solidFill>
                  <a:srgbClr val="212121"/>
                </a:solidFill>
                <a:effectLst/>
                <a:latin typeface="Amiri"/>
              </a:rPr>
              <a:t>, </a:t>
            </a:r>
            <a:r>
              <a:rPr lang="en-ID" b="0" i="0" dirty="0" err="1">
                <a:solidFill>
                  <a:srgbClr val="212121"/>
                </a:solidFill>
                <a:effectLst/>
                <a:latin typeface="Amiri"/>
              </a:rPr>
              <a:t>Menyentuh</a:t>
            </a:r>
            <a:r>
              <a:rPr lang="en-ID" b="0" i="0" dirty="0">
                <a:solidFill>
                  <a:srgbClr val="212121"/>
                </a:solidFill>
                <a:effectLst/>
                <a:latin typeface="Amiri"/>
              </a:rPr>
              <a:t> dan </a:t>
            </a:r>
            <a:r>
              <a:rPr lang="en-ID" b="0" i="0" dirty="0" err="1">
                <a:solidFill>
                  <a:srgbClr val="212121"/>
                </a:solidFill>
                <a:effectLst/>
                <a:latin typeface="Amiri"/>
              </a:rPr>
              <a:t>membawa</a:t>
            </a:r>
            <a:r>
              <a:rPr lang="en-ID" b="0" i="0" dirty="0">
                <a:solidFill>
                  <a:srgbClr val="212121"/>
                </a:solidFill>
                <a:effectLst/>
                <a:latin typeface="Amiri"/>
              </a:rPr>
              <a:t> </a:t>
            </a:r>
            <a:r>
              <a:rPr lang="en-ID" b="0" i="0" dirty="0" err="1">
                <a:solidFill>
                  <a:srgbClr val="212121"/>
                </a:solidFill>
                <a:effectLst/>
                <a:latin typeface="Amiri"/>
              </a:rPr>
              <a:t>mushaf</a:t>
            </a:r>
            <a:r>
              <a:rPr lang="en-ID" b="0" i="0" dirty="0">
                <a:solidFill>
                  <a:srgbClr val="212121"/>
                </a:solidFill>
                <a:effectLst/>
                <a:latin typeface="Amiri"/>
              </a:rPr>
              <a:t>.</a:t>
            </a:r>
          </a:p>
        </p:txBody>
      </p:sp>
    </p:spTree>
    <p:extLst>
      <p:ext uri="{BB962C8B-B14F-4D97-AF65-F5344CB8AC3E}">
        <p14:creationId xmlns:p14="http://schemas.microsoft.com/office/powerpoint/2010/main" val="1859079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9181" y="4081336"/>
            <a:ext cx="6768751" cy="1276768"/>
          </a:xfrm>
        </p:spPr>
        <p:txBody>
          <a:bodyPr>
            <a:noAutofit/>
          </a:bodyPr>
          <a:lstStyle/>
          <a:p>
            <a:pPr algn="ctr"/>
            <a:r>
              <a:rPr lang="id-ID" sz="8000" dirty="0">
                <a:latin typeface="Algerian" pitchFamily="82" charset="0"/>
              </a:rPr>
              <a:t>Selesai...</a:t>
            </a:r>
          </a:p>
        </p:txBody>
      </p:sp>
      <p:sp>
        <p:nvSpPr>
          <p:cNvPr id="3" name="Rectangle 1">
            <a:extLst>
              <a:ext uri="{FF2B5EF4-FFF2-40B4-BE49-F238E27FC236}">
                <a16:creationId xmlns:a16="http://schemas.microsoft.com/office/drawing/2014/main" id="{D7A40F4E-7B5B-BC19-009A-953B67D6F4BA}"/>
              </a:ext>
            </a:extLst>
          </p:cNvPr>
          <p:cNvSpPr>
            <a:spLocks noChangeArrowheads="1"/>
          </p:cNvSpPr>
          <p:nvPr/>
        </p:nvSpPr>
        <p:spPr bwMode="auto">
          <a:xfrm>
            <a:off x="1493159" y="2839511"/>
            <a:ext cx="7344815" cy="1082356"/>
          </a:xfrm>
          <a:prstGeom prst="rect">
            <a:avLst/>
          </a:prstGeom>
          <a:solidFill>
            <a:schemeClr val="bg1">
              <a:lumMod val="95000"/>
            </a:schemeClr>
          </a:solidFill>
          <a:ln>
            <a:noFill/>
          </a:ln>
          <a:effectLst/>
        </p:spPr>
        <p:txBody>
          <a:bodyPr vert="horz" wrap="square" lIns="0" tIns="-12696" rIns="0" bIns="-12696"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sz="7200" b="0" i="0" u="none" strike="noStrike" cap="none" normalizeH="0" baseline="0" dirty="0">
                <a:ln>
                  <a:noFill/>
                </a:ln>
                <a:solidFill>
                  <a:srgbClr val="92D050"/>
                </a:solidFill>
                <a:effectLst/>
                <a:latin typeface="inherit"/>
                <a:cs typeface="Arial" panose="020B0604020202020204" pitchFamily="34" charset="0"/>
              </a:rPr>
              <a:t>الحمد لله رب العالمين</a:t>
            </a:r>
            <a:r>
              <a:rPr kumimoji="0" lang="en-US" altLang="en-US" sz="7200" b="0" i="0" u="none" strike="noStrike" cap="none" normalizeH="0" baseline="0" dirty="0">
                <a:ln>
                  <a:noFill/>
                </a:ln>
                <a:solidFill>
                  <a:srgbClr val="92D050"/>
                </a:solidFill>
                <a:effectLst/>
              </a:rPr>
              <a:t> </a:t>
            </a:r>
            <a:endParaRPr kumimoji="0" lang="en-US" altLang="en-US" sz="7200" b="0" i="0" u="none" strike="noStrike" cap="none" normalizeH="0" baseline="0" dirty="0">
              <a:ln>
                <a:noFill/>
              </a:ln>
              <a:solidFill>
                <a:srgbClr val="92D050"/>
              </a:solidFill>
              <a:effectLst/>
              <a:latin typeface="Arial" panose="020B0604020202020204" pitchFamily="34" charset="0"/>
            </a:endParaRPr>
          </a:p>
        </p:txBody>
      </p:sp>
      <p:sp>
        <p:nvSpPr>
          <p:cNvPr id="4" name="Rounded Rectangle 3"/>
          <p:cNvSpPr/>
          <p:nvPr/>
        </p:nvSpPr>
        <p:spPr>
          <a:xfrm>
            <a:off x="1421149" y="2699571"/>
            <a:ext cx="7344816" cy="3250964"/>
          </a:xfrm>
          <a:prstGeom prst="roundRect">
            <a:avLst/>
          </a:prstGeom>
          <a:noFill/>
          <a:ln>
            <a:solidFill>
              <a:srgbClr val="00B0F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id-ID"/>
          </a:p>
        </p:txBody>
      </p:sp>
      <p:pic>
        <p:nvPicPr>
          <p:cNvPr id="1026" name="Picture 2" descr="Ilustrasi wudh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6241" y="5445224"/>
            <a:ext cx="1528167" cy="14127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106643B-0A49-B83C-0CBB-A078190EB9FF}"/>
              </a:ext>
            </a:extLst>
          </p:cNvPr>
          <p:cNvSpPr txBox="1"/>
          <p:nvPr/>
        </p:nvSpPr>
        <p:spPr>
          <a:xfrm>
            <a:off x="1835696" y="585983"/>
            <a:ext cx="6696744" cy="1938992"/>
          </a:xfrm>
          <a:prstGeom prst="rect">
            <a:avLst/>
          </a:prstGeom>
          <a:noFill/>
        </p:spPr>
        <p:txBody>
          <a:bodyPr wrap="square">
            <a:spAutoFit/>
          </a:bodyPr>
          <a:lstStyle/>
          <a:p>
            <a:pPr algn="just"/>
            <a:r>
              <a:rPr lang="en-ID" sz="2400" b="1" i="0" dirty="0">
                <a:solidFill>
                  <a:srgbClr val="202124"/>
                </a:solidFill>
                <a:effectLst/>
                <a:latin typeface="arial" panose="020B0604020202020204" pitchFamily="34" charset="0"/>
              </a:rPr>
              <a:t>Darah </a:t>
            </a:r>
            <a:r>
              <a:rPr lang="en-ID" sz="2400" b="1" i="0" dirty="0" err="1">
                <a:solidFill>
                  <a:srgbClr val="202124"/>
                </a:solidFill>
                <a:effectLst/>
                <a:latin typeface="arial" panose="020B0604020202020204" pitchFamily="34" charset="0"/>
              </a:rPr>
              <a:t>istihadhah</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adalah</a:t>
            </a:r>
            <a:r>
              <a:rPr lang="en-ID" sz="2400" b="0" i="0" dirty="0">
                <a:solidFill>
                  <a:srgbClr val="202124"/>
                </a:solidFill>
                <a:effectLst/>
                <a:latin typeface="arial" panose="020B0604020202020204" pitchFamily="34" charset="0"/>
              </a:rPr>
              <a:t> </a:t>
            </a:r>
            <a:r>
              <a:rPr lang="en-ID" sz="2400" i="0" dirty="0" err="1">
                <a:solidFill>
                  <a:srgbClr val="202124"/>
                </a:solidFill>
                <a:effectLst/>
                <a:latin typeface="arial" panose="020B0604020202020204" pitchFamily="34" charset="0"/>
              </a:rPr>
              <a:t>darah</a:t>
            </a:r>
            <a:r>
              <a:rPr lang="en-ID" sz="2400" b="0" i="0" dirty="0">
                <a:solidFill>
                  <a:srgbClr val="202124"/>
                </a:solidFill>
                <a:effectLst/>
                <a:latin typeface="arial" panose="020B0604020202020204" pitchFamily="34" charset="0"/>
              </a:rPr>
              <a:t> yang </a:t>
            </a:r>
            <a:r>
              <a:rPr lang="en-ID" sz="2400" b="0" i="0" dirty="0" err="1">
                <a:solidFill>
                  <a:srgbClr val="202124"/>
                </a:solidFill>
                <a:effectLst/>
                <a:latin typeface="arial" panose="020B0604020202020204" pitchFamily="34" charset="0"/>
              </a:rPr>
              <a:t>keluar</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dari</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kemaluan</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wanita</a:t>
            </a:r>
            <a:r>
              <a:rPr lang="en-ID" sz="2400" b="0" i="0" dirty="0">
                <a:solidFill>
                  <a:srgbClr val="202124"/>
                </a:solidFill>
                <a:effectLst/>
                <a:latin typeface="arial" panose="020B0604020202020204" pitchFamily="34" charset="0"/>
              </a:rPr>
              <a:t> di </a:t>
            </a:r>
            <a:r>
              <a:rPr lang="en-ID" sz="2400" b="0" i="0" dirty="0" err="1">
                <a:solidFill>
                  <a:srgbClr val="202124"/>
                </a:solidFill>
                <a:effectLst/>
                <a:latin typeface="arial" panose="020B0604020202020204" pitchFamily="34" charset="0"/>
              </a:rPr>
              <a:t>selain</a:t>
            </a:r>
            <a:r>
              <a:rPr lang="en-ID" sz="2400" b="0" i="0" dirty="0">
                <a:solidFill>
                  <a:srgbClr val="202124"/>
                </a:solidFill>
                <a:effectLst/>
                <a:latin typeface="arial" panose="020B0604020202020204" pitchFamily="34" charset="0"/>
              </a:rPr>
              <a:t> masa-masa </a:t>
            </a:r>
            <a:r>
              <a:rPr lang="en-ID" sz="2400" b="0" i="0" dirty="0" err="1">
                <a:solidFill>
                  <a:srgbClr val="202124"/>
                </a:solidFill>
                <a:effectLst/>
                <a:latin typeface="arial" panose="020B0604020202020204" pitchFamily="34" charset="0"/>
              </a:rPr>
              <a:t>haidh</a:t>
            </a:r>
            <a:r>
              <a:rPr lang="en-ID" sz="2400" b="0" i="0" dirty="0">
                <a:solidFill>
                  <a:srgbClr val="202124"/>
                </a:solidFill>
                <a:effectLst/>
                <a:latin typeface="arial" panose="020B0604020202020204" pitchFamily="34" charset="0"/>
              </a:rPr>
              <a:t> dan </a:t>
            </a:r>
            <a:r>
              <a:rPr lang="en-ID" sz="2400" b="0" i="0" dirty="0" err="1">
                <a:solidFill>
                  <a:srgbClr val="202124"/>
                </a:solidFill>
                <a:effectLst/>
                <a:latin typeface="arial" panose="020B0604020202020204" pitchFamily="34" charset="0"/>
              </a:rPr>
              <a:t>nifas</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serta</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tidak</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ada</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kemungkinan</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untuk</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dikatakan</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haidh</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hal</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ini</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bisa</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disebabkan</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tidak</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memenuhi</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syarat-syarat</a:t>
            </a:r>
            <a:r>
              <a:rPr lang="en-ID" sz="2400" b="0" i="0" dirty="0">
                <a:solidFill>
                  <a:srgbClr val="202124"/>
                </a:solidFill>
                <a:effectLst/>
                <a:latin typeface="arial" panose="020B0604020202020204" pitchFamily="34" charset="0"/>
              </a:rPr>
              <a:t> </a:t>
            </a:r>
            <a:r>
              <a:rPr lang="en-ID" sz="2400" b="0" i="0" dirty="0" err="1">
                <a:solidFill>
                  <a:srgbClr val="202124"/>
                </a:solidFill>
                <a:effectLst/>
                <a:latin typeface="arial" panose="020B0604020202020204" pitchFamily="34" charset="0"/>
              </a:rPr>
              <a:t>haidh</a:t>
            </a:r>
            <a:endParaRPr lang="en-ID" sz="2400" dirty="0"/>
          </a:p>
        </p:txBody>
      </p:sp>
    </p:spTree>
    <p:extLst>
      <p:ext uri="{BB962C8B-B14F-4D97-AF65-F5344CB8AC3E}">
        <p14:creationId xmlns:p14="http://schemas.microsoft.com/office/powerpoint/2010/main" val="2745705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Papan Tulis Atau Papan Tulis Pada Latar Belakang Terisolasi Putih Foto Stok  - Unduh Gambar Sekarang - iStock">
            <a:extLst>
              <a:ext uri="{FF2B5EF4-FFF2-40B4-BE49-F238E27FC236}">
                <a16:creationId xmlns:a16="http://schemas.microsoft.com/office/drawing/2014/main" id="{10AC348E-5389-758C-88C4-C336786918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1" cy="6924101"/>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ACADBBF2-5523-FF1A-01D6-BE75A843C0BE}"/>
              </a:ext>
            </a:extLst>
          </p:cNvPr>
          <p:cNvSpPr txBox="1">
            <a:spLocks/>
          </p:cNvSpPr>
          <p:nvPr/>
        </p:nvSpPr>
        <p:spPr>
          <a:xfrm>
            <a:off x="1187624" y="1052735"/>
            <a:ext cx="6912768" cy="4320481"/>
          </a:xfrm>
          <a:prstGeom prst="rect">
            <a:avLst/>
          </a:prstGeom>
        </p:spPr>
        <p:txBody>
          <a:bodyPr vert="horz" lIns="0" tIns="45720" rIns="0" bIns="0" anchor="b">
            <a:noAutofit/>
            <a:scene3d>
              <a:camera prst="orthographicFront"/>
              <a:lightRig rig="freezing" dir="t">
                <a:rot lat="0" lon="0" rev="5640000"/>
              </a:lightRig>
            </a:scene3d>
            <a:sp3d prstMaterial="flat">
              <a:contourClr>
                <a:schemeClr val="tx2"/>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457200" indent="-457200" algn="just">
              <a:buAutoNum type="arabicPeriod"/>
            </a:pPr>
            <a:r>
              <a:rPr lang="id-ID" sz="1600" b="1" i="1" dirty="0">
                <a:solidFill>
                  <a:srgbClr val="FFFF00"/>
                </a:solidFill>
                <a:latin typeface="Times New Roman" panose="02020603050405020304" pitchFamily="18" charset="0"/>
                <a:cs typeface="Times New Roman" panose="02020603050405020304" pitchFamily="18" charset="0"/>
              </a:rPr>
              <a:t>Pengertian Thaharah</a:t>
            </a:r>
          </a:p>
          <a:p>
            <a:pPr algn="just"/>
            <a:endParaRPr lang="id-ID" sz="1600" b="1" i="1" dirty="0">
              <a:solidFill>
                <a:srgbClr val="FFFF00"/>
              </a:solidFill>
              <a:latin typeface="Times New Roman" panose="02020603050405020304" pitchFamily="18" charset="0"/>
              <a:cs typeface="Times New Roman" panose="02020603050405020304" pitchFamily="18" charset="0"/>
            </a:endParaRPr>
          </a:p>
          <a:p>
            <a:pPr algn="just"/>
            <a:r>
              <a:rPr lang="id-ID" sz="1600" dirty="0">
                <a:solidFill>
                  <a:srgbClr val="FFFF00"/>
                </a:solidFill>
                <a:latin typeface="Times New Roman" panose="02020603050405020304" pitchFamily="18" charset="0"/>
                <a:cs typeface="Times New Roman" panose="02020603050405020304" pitchFamily="18" charset="0"/>
              </a:rPr>
              <a:t>Menurut Bahasa </a:t>
            </a:r>
            <a:r>
              <a:rPr lang="id-ID" sz="1600" b="1" i="1" dirty="0">
                <a:solidFill>
                  <a:srgbClr val="FFFF00"/>
                </a:solidFill>
                <a:latin typeface="Times New Roman" panose="02020603050405020304" pitchFamily="18" charset="0"/>
                <a:cs typeface="Times New Roman" panose="02020603050405020304" pitchFamily="18" charset="0"/>
              </a:rPr>
              <a:t>Thaharah</a:t>
            </a:r>
            <a:r>
              <a:rPr lang="id-ID" sz="1600" dirty="0">
                <a:solidFill>
                  <a:srgbClr val="FFFF00"/>
                </a:solidFill>
                <a:latin typeface="Times New Roman" panose="02020603050405020304" pitchFamily="18" charset="0"/>
                <a:cs typeface="Times New Roman" panose="02020603050405020304" pitchFamily="18" charset="0"/>
              </a:rPr>
              <a:t> artinya bersuci</a:t>
            </a:r>
          </a:p>
          <a:p>
            <a:pPr algn="just"/>
            <a:endParaRPr lang="id-ID" sz="1600" dirty="0">
              <a:solidFill>
                <a:srgbClr val="FFFF00"/>
              </a:solidFill>
              <a:latin typeface="Times New Roman" panose="02020603050405020304" pitchFamily="18" charset="0"/>
              <a:cs typeface="Times New Roman" panose="02020603050405020304" pitchFamily="18" charset="0"/>
            </a:endParaRPr>
          </a:p>
          <a:p>
            <a:pPr algn="just"/>
            <a:r>
              <a:rPr lang="id-ID" sz="1600" dirty="0">
                <a:solidFill>
                  <a:srgbClr val="FFFF00"/>
                </a:solidFill>
                <a:latin typeface="Times New Roman" panose="02020603050405020304" pitchFamily="18" charset="0"/>
                <a:cs typeface="Times New Roman" panose="02020603050405020304" pitchFamily="18" charset="0"/>
              </a:rPr>
              <a:t>Menurut istilah, </a:t>
            </a:r>
            <a:r>
              <a:rPr lang="id-ID" sz="1600" b="1" i="1" dirty="0">
                <a:solidFill>
                  <a:srgbClr val="FFFF00"/>
                </a:solidFill>
                <a:latin typeface="Times New Roman" panose="02020603050405020304" pitchFamily="18" charset="0"/>
                <a:cs typeface="Times New Roman" panose="02020603050405020304" pitchFamily="18" charset="0"/>
              </a:rPr>
              <a:t>Thaharah </a:t>
            </a:r>
            <a:r>
              <a:rPr lang="id-ID" sz="1600" dirty="0">
                <a:solidFill>
                  <a:srgbClr val="FFFF00"/>
                </a:solidFill>
                <a:latin typeface="Times New Roman" panose="02020603050405020304" pitchFamily="18" charset="0"/>
                <a:cs typeface="Times New Roman" panose="02020603050405020304" pitchFamily="18" charset="0"/>
              </a:rPr>
              <a:t>adalah suci dari hadats dan najis, yakni keadaan suci setelah berwudhu, tayammum, atau mandi wajib.</a:t>
            </a:r>
          </a:p>
          <a:p>
            <a:pPr algn="just"/>
            <a:endParaRPr lang="id-ID" sz="1600" dirty="0">
              <a:solidFill>
                <a:srgbClr val="FFFF00"/>
              </a:solidFill>
              <a:latin typeface="Times New Roman" panose="02020603050405020304" pitchFamily="18" charset="0"/>
              <a:cs typeface="Times New Roman" panose="02020603050405020304" pitchFamily="18" charset="0"/>
            </a:endParaRPr>
          </a:p>
          <a:p>
            <a:pPr algn="just"/>
            <a:r>
              <a:rPr lang="id-ID" sz="1600" dirty="0">
                <a:solidFill>
                  <a:srgbClr val="FFFF00"/>
                </a:solidFill>
                <a:latin typeface="Times New Roman" panose="02020603050405020304" pitchFamily="18" charset="0"/>
                <a:cs typeface="Times New Roman" panose="02020603050405020304" pitchFamily="18" charset="0"/>
              </a:rPr>
              <a:t>Perintah Al-Quran dan Hadits Tentang bersuci : </a:t>
            </a:r>
          </a:p>
          <a:p>
            <a:pPr algn="just"/>
            <a:endParaRPr lang="id-ID" sz="1600" dirty="0">
              <a:solidFill>
                <a:srgbClr val="FFFF00"/>
              </a:solidFill>
              <a:latin typeface="Times New Roman" panose="02020603050405020304" pitchFamily="18" charset="0"/>
              <a:cs typeface="Times New Roman" panose="02020603050405020304" pitchFamily="18" charset="0"/>
            </a:endParaRPr>
          </a:p>
          <a:p>
            <a:pPr algn="just"/>
            <a:r>
              <a:rPr lang="ar-SA" sz="1600" b="0" i="0" dirty="0">
                <a:solidFill>
                  <a:srgbClr val="FFFF00"/>
                </a:solidFill>
                <a:effectLst/>
                <a:latin typeface="__omar_6952f9"/>
              </a:rPr>
              <a:t>انَّ اللّٰهَ يُحِبُّ التَّوَّابِيْنَ وَيُحِبُّ الْمُتَطَهِّرِيْنَ ۝٢٢٢</a:t>
            </a:r>
            <a:r>
              <a:rPr lang="id-ID" sz="1600" b="0" i="0" dirty="0">
                <a:solidFill>
                  <a:srgbClr val="FFFF00"/>
                </a:solidFill>
                <a:effectLst/>
                <a:latin typeface="__omar_6952f9"/>
              </a:rPr>
              <a:t>I</a:t>
            </a:r>
          </a:p>
          <a:p>
            <a:pPr algn="just"/>
            <a:endParaRPr lang="id-ID" sz="1600" dirty="0">
              <a:solidFill>
                <a:srgbClr val="FFFF00"/>
              </a:solidFill>
              <a:latin typeface="Times New Roman" panose="02020603050405020304" pitchFamily="18" charset="0"/>
              <a:cs typeface="Times New Roman" panose="02020603050405020304" pitchFamily="18" charset="0"/>
            </a:endParaRPr>
          </a:p>
          <a:p>
            <a:pPr algn="just"/>
            <a:r>
              <a:rPr lang="en-ID" sz="1600" b="0" i="1" dirty="0" err="1">
                <a:solidFill>
                  <a:srgbClr val="FFFF00"/>
                </a:solidFill>
                <a:effectLst/>
                <a:latin typeface="Times New Roman" panose="02020603050405020304" pitchFamily="18" charset="0"/>
                <a:cs typeface="Times New Roman" panose="02020603050405020304" pitchFamily="18" charset="0"/>
              </a:rPr>
              <a:t>Sesungguhnya</a:t>
            </a:r>
            <a:r>
              <a:rPr lang="en-ID" sz="1600" b="0" i="1" dirty="0">
                <a:solidFill>
                  <a:srgbClr val="FFFF00"/>
                </a:solidFill>
                <a:effectLst/>
                <a:latin typeface="Times New Roman" panose="02020603050405020304" pitchFamily="18" charset="0"/>
                <a:cs typeface="Times New Roman" panose="02020603050405020304" pitchFamily="18" charset="0"/>
              </a:rPr>
              <a:t> Allah </a:t>
            </a:r>
            <a:r>
              <a:rPr lang="en-ID" sz="1600" b="0" i="1" dirty="0" err="1">
                <a:solidFill>
                  <a:srgbClr val="FFFF00"/>
                </a:solidFill>
                <a:effectLst/>
                <a:latin typeface="Times New Roman" panose="02020603050405020304" pitchFamily="18" charset="0"/>
                <a:cs typeface="Times New Roman" panose="02020603050405020304" pitchFamily="18" charset="0"/>
              </a:rPr>
              <a:t>menyukai</a:t>
            </a:r>
            <a:r>
              <a:rPr lang="en-ID" sz="1600" b="0" i="1" dirty="0">
                <a:solidFill>
                  <a:srgbClr val="FFFF00"/>
                </a:solidFill>
                <a:effectLst/>
                <a:latin typeface="Times New Roman" panose="02020603050405020304" pitchFamily="18" charset="0"/>
                <a:cs typeface="Times New Roman" panose="02020603050405020304" pitchFamily="18" charset="0"/>
              </a:rPr>
              <a:t> orang-orang yang </a:t>
            </a:r>
            <a:r>
              <a:rPr lang="en-ID" sz="1600" b="0" i="1" dirty="0" err="1">
                <a:solidFill>
                  <a:srgbClr val="FFFF00"/>
                </a:solidFill>
                <a:effectLst/>
                <a:latin typeface="Times New Roman" panose="02020603050405020304" pitchFamily="18" charset="0"/>
                <a:cs typeface="Times New Roman" panose="02020603050405020304" pitchFamily="18" charset="0"/>
              </a:rPr>
              <a:t>bertobat</a:t>
            </a:r>
            <a:r>
              <a:rPr lang="en-ID" sz="1600" b="0" i="1" dirty="0">
                <a:solidFill>
                  <a:srgbClr val="FFFF00"/>
                </a:solidFill>
                <a:effectLst/>
                <a:latin typeface="Times New Roman" panose="02020603050405020304" pitchFamily="18" charset="0"/>
                <a:cs typeface="Times New Roman" panose="02020603050405020304" pitchFamily="18" charset="0"/>
              </a:rPr>
              <a:t> dan </a:t>
            </a:r>
            <a:r>
              <a:rPr lang="en-ID" sz="1600" b="0" i="1" dirty="0" err="1">
                <a:solidFill>
                  <a:srgbClr val="FFFF00"/>
                </a:solidFill>
                <a:effectLst/>
                <a:latin typeface="Times New Roman" panose="02020603050405020304" pitchFamily="18" charset="0"/>
                <a:cs typeface="Times New Roman" panose="02020603050405020304" pitchFamily="18" charset="0"/>
              </a:rPr>
              <a:t>menyukai</a:t>
            </a:r>
            <a:r>
              <a:rPr lang="en-ID" sz="1600" b="0" i="1" dirty="0">
                <a:solidFill>
                  <a:srgbClr val="FFFF00"/>
                </a:solidFill>
                <a:effectLst/>
                <a:latin typeface="Times New Roman" panose="02020603050405020304" pitchFamily="18" charset="0"/>
                <a:cs typeface="Times New Roman" panose="02020603050405020304" pitchFamily="18" charset="0"/>
              </a:rPr>
              <a:t> orang-orang yang </a:t>
            </a:r>
            <a:r>
              <a:rPr lang="en-ID" sz="1600" b="0" i="1" dirty="0" err="1">
                <a:solidFill>
                  <a:srgbClr val="FFFF00"/>
                </a:solidFill>
                <a:effectLst/>
                <a:latin typeface="Times New Roman" panose="02020603050405020304" pitchFamily="18" charset="0"/>
                <a:cs typeface="Times New Roman" panose="02020603050405020304" pitchFamily="18" charset="0"/>
              </a:rPr>
              <a:t>menyucikan</a:t>
            </a:r>
            <a:r>
              <a:rPr lang="en-ID" sz="1600" b="0" i="1" dirty="0">
                <a:solidFill>
                  <a:srgbClr val="FFFF00"/>
                </a:solidFill>
                <a:effectLst/>
                <a:latin typeface="Times New Roman" panose="02020603050405020304" pitchFamily="18" charset="0"/>
                <a:cs typeface="Times New Roman" panose="02020603050405020304" pitchFamily="18" charset="0"/>
              </a:rPr>
              <a:t> </a:t>
            </a:r>
            <a:r>
              <a:rPr lang="en-ID" sz="1600" b="0" i="1" dirty="0" err="1">
                <a:solidFill>
                  <a:srgbClr val="FFFF00"/>
                </a:solidFill>
                <a:effectLst/>
                <a:latin typeface="Times New Roman" panose="02020603050405020304" pitchFamily="18" charset="0"/>
                <a:cs typeface="Times New Roman" panose="02020603050405020304" pitchFamily="18" charset="0"/>
              </a:rPr>
              <a:t>diri</a:t>
            </a:r>
            <a:r>
              <a:rPr lang="en-ID" sz="1600" b="0" i="1" dirty="0">
                <a:solidFill>
                  <a:srgbClr val="FFFF00"/>
                </a:solidFill>
                <a:effectLst/>
                <a:latin typeface="Times New Roman" panose="02020603050405020304" pitchFamily="18" charset="0"/>
                <a:cs typeface="Times New Roman" panose="02020603050405020304" pitchFamily="18" charset="0"/>
              </a:rPr>
              <a:t>.</a:t>
            </a:r>
            <a:r>
              <a:rPr lang="id-ID" sz="1600" b="0" i="1" dirty="0">
                <a:solidFill>
                  <a:srgbClr val="FFFF00"/>
                </a:solidFill>
                <a:effectLst/>
                <a:latin typeface="Times New Roman" panose="02020603050405020304" pitchFamily="18" charset="0"/>
                <a:cs typeface="Times New Roman" panose="02020603050405020304" pitchFamily="18" charset="0"/>
              </a:rPr>
              <a:t> (QS. Al Baqarah : 222)</a:t>
            </a:r>
          </a:p>
          <a:p>
            <a:pPr algn="just"/>
            <a:endParaRPr lang="id-ID" sz="1600" i="1" dirty="0">
              <a:solidFill>
                <a:srgbClr val="FFFF00"/>
              </a:solidFill>
              <a:latin typeface="Times New Roman" panose="02020603050405020304" pitchFamily="18" charset="0"/>
              <a:cs typeface="Times New Roman" panose="02020603050405020304" pitchFamily="18" charset="0"/>
            </a:endParaRPr>
          </a:p>
          <a:p>
            <a:endParaRPr lang="id-ID" sz="1600" i="1" dirty="0">
              <a:solidFill>
                <a:srgbClr val="FFFF00"/>
              </a:solidFill>
              <a:latin typeface="__Inter_9d3317"/>
            </a:endParaRPr>
          </a:p>
          <a:p>
            <a:r>
              <a:rPr lang="id-ID" sz="1600" i="1" dirty="0">
                <a:solidFill>
                  <a:srgbClr val="FFFF00"/>
                </a:solidFill>
                <a:latin typeface="Times New Roman" panose="02020603050405020304" pitchFamily="18" charset="0"/>
                <a:cs typeface="Times New Roman" panose="02020603050405020304" pitchFamily="18" charset="0"/>
              </a:rPr>
              <a:t>Rasulullah SAW, bersabda "Allah tidak menerima sholat yang tidak disertai dengan bersuci.“ (HR. Muslim).</a:t>
            </a:r>
          </a:p>
          <a:p>
            <a:pPr algn="just"/>
            <a:endParaRPr lang="id-ID" sz="1600"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2535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Papan Tulis Atau Papan Tulis Pada Latar Belakang Terisolasi Putih Foto Stok  - Unduh Gambar Sekarang - iStock">
            <a:extLst>
              <a:ext uri="{FF2B5EF4-FFF2-40B4-BE49-F238E27FC236}">
                <a16:creationId xmlns:a16="http://schemas.microsoft.com/office/drawing/2014/main" id="{B1E85719-3567-70F3-BCD7-3247696F5C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1" cy="692410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CA7AA41-9E65-F9BF-1485-0ED1EC54C40F}"/>
              </a:ext>
            </a:extLst>
          </p:cNvPr>
          <p:cNvSpPr>
            <a:spLocks noChangeArrowheads="1"/>
          </p:cNvSpPr>
          <p:nvPr/>
        </p:nvSpPr>
        <p:spPr bwMode="auto">
          <a:xfrm>
            <a:off x="1115616" y="1090047"/>
            <a:ext cx="6984776" cy="42319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br>
              <a:rPr kumimoji="0" lang="en-US" altLang="en-US" sz="2000" b="0" i="0" u="none" strike="noStrike" cap="none" normalizeH="0" baseline="0" dirty="0">
                <a:ln>
                  <a:noFill/>
                </a:ln>
                <a:solidFill>
                  <a:srgbClr val="111827"/>
                </a:solidFill>
                <a:effectLst/>
                <a:latin typeface="__omar_6952f9"/>
              </a:rPr>
            </a:br>
            <a:r>
              <a:rPr kumimoji="0" lang="ar-SA" altLang="en-US" sz="2000" b="0" i="0" u="none" strike="noStrike" cap="none" normalizeH="0" baseline="0" dirty="0">
                <a:ln>
                  <a:noFill/>
                </a:ln>
                <a:solidFill>
                  <a:srgbClr val="111827"/>
                </a:solidFill>
                <a:effectLst/>
                <a:latin typeface="__omar_6952f9"/>
                <a:cs typeface="Arial" panose="020B0604020202020204" pitchFamily="34" charset="0"/>
              </a:rPr>
              <a:t>يٰٓاَيُّهَا الَّذِيْنَ اٰمَنُوْٓا اِذَا قُمْتُمْ اِلَى الصَّلٰوةِ فَاغْسِلُوْا وُجُوْهَكُمْ وَاَيْدِيَكُمْ اِلَى الْمَرَافِقِ وَامْسَحُوْا بِرُءُوْسِكُمْ وَاَرْجُلَكُمْ اِلَى الْكَعْبَيْنِۗ وَاِنْ كُنْتُمْ جُنُبًا فَاطَّهَّرُوْاۗ وَاِنْ كُنْتُمْ مَّرْضٰٓى اَوْ عَلٰى سَفَرٍ اَوْ جَاۤءَ اَحَدٌ مِّنْكُمْ مِّنَ الْغَاۤىِٕطِ اَوْ لٰمَسْتُمُ النِّسَاۤءَ فَلَمْ تَجِدُوْا مَاۤءً فَتَيَمَّمُوْا صَعِيْدًا طَيِّبًا فَامْسَحُوْا بِوُجُوْهِكُمْ وَاَيْدِيْكُمْ مِّنْهُۗ مَا يُرِيْدُ اللّٰهُ لِيَجْعَلَ عَلَيْكُمْ مِّنْ حَرَجٍ وَّلٰكِنْ يُّرِيْدُ لِيُطَهِّرَكُمْ وَلِيُتِمَّ نِعْمَتَهٗ عَلَيْكُمْ لَعَلَّكُمْ تَشْكُرُوْنَ</a:t>
            </a:r>
            <a:r>
              <a:rPr kumimoji="0" lang="en-US" altLang="en-US" sz="2000" b="0" i="0" u="none" strike="noStrike" cap="none" normalizeH="0" baseline="0" dirty="0">
                <a:ln>
                  <a:noFill/>
                </a:ln>
                <a:solidFill>
                  <a:srgbClr val="111827"/>
                </a:solidFill>
                <a:effectLst/>
                <a:latin typeface="__omar_6952f9"/>
              </a:rPr>
              <a:t> </a:t>
            </a:r>
            <a:r>
              <a:rPr kumimoji="0" lang="ar-SA" altLang="en-US" sz="2000" b="0" i="0" u="none" strike="noStrike" cap="none" normalizeH="0" baseline="0" dirty="0">
                <a:ln>
                  <a:noFill/>
                </a:ln>
                <a:solidFill>
                  <a:srgbClr val="111827"/>
                </a:solidFill>
                <a:effectLst/>
                <a:latin typeface="__omar_6952f9"/>
                <a:cs typeface="Arial" panose="020B0604020202020204" pitchFamily="34" charset="0"/>
              </a:rPr>
              <a:t>۝٦</a:t>
            </a:r>
            <a:endParaRPr kumimoji="0" lang="id-ID" altLang="en-US" sz="2000" b="0" i="0" u="none" strike="noStrike" cap="none" normalizeH="0" baseline="0" dirty="0">
              <a:ln>
                <a:noFill/>
              </a:ln>
              <a:solidFill>
                <a:srgbClr val="111827"/>
              </a:solidFill>
              <a:effectLst/>
              <a:latin typeface="__omar_6952f9"/>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d-ID" altLang="en-US" sz="1100" b="0" i="0" u="none" strike="noStrike" cap="none" normalizeH="0" baseline="0" dirty="0">
              <a:ln>
                <a:noFill/>
              </a:ln>
              <a:solidFill>
                <a:srgbClr val="111827"/>
              </a:solidFill>
              <a:effectLst/>
              <a:latin typeface="__Inter_9d331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Wahai</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orang-orang yang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beriman</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apabila</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berdiri</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hendak</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melaksanakan</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salat,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maka</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basuhlah</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wajahmu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dan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tanganmu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sampai</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siku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serta</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usaplah</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kepalamu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dan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basuh</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kedua</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kakimu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sampai</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kedua</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mata</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kaki. Jika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dalam</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keadaan</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junub</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mandilah</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Jika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sakit</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dalam</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perjalanan</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kembali</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dari</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tempat</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buang</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air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kakus</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atau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menyentuh</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perempuan</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lalu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tidak</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memperoleh</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air,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bertayamumlah</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dengan</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debu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yang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baik</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suci</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usaplah</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wajahmu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dan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tanganmu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dengan</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debu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itu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Allah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tidak</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ingin</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menjadikan</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bagimu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sedikit</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pun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kesulitan</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tetapi</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Dia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hendak</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membersihkan</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dan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menyempurnakan</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nikmat</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-Nya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bagimu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agar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kamu</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bersyukur</a:t>
            </a:r>
            <a:r>
              <a:rPr kumimoji="0" lang="en-US"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a:t>
            </a:r>
            <a:r>
              <a:rPr kumimoji="0" lang="id-ID" altLang="en-US" sz="16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id-ID" altLang="en-US" sz="1600" b="1" i="1"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(QS. Al Maidah:6)</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6675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l Qur'an dan Fajar. Saling berterkaitan penuh dengan makna">
            <a:extLst>
              <a:ext uri="{FF2B5EF4-FFF2-40B4-BE49-F238E27FC236}">
                <a16:creationId xmlns:a16="http://schemas.microsoft.com/office/drawing/2014/main" id="{085DA584-33DD-E4E9-F8B0-0A8E9CC4E4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99571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5245676-0B46-0F8B-45E7-2488F442BCC2}"/>
              </a:ext>
            </a:extLst>
          </p:cNvPr>
          <p:cNvSpPr txBox="1">
            <a:spLocks/>
          </p:cNvSpPr>
          <p:nvPr/>
        </p:nvSpPr>
        <p:spPr>
          <a:xfrm>
            <a:off x="899592" y="0"/>
            <a:ext cx="7056784" cy="1623728"/>
          </a:xfrm>
          <a:prstGeom prst="rect">
            <a:avLst/>
          </a:prstGeom>
        </p:spPr>
        <p:txBody>
          <a:bodyPr vert="horz" lIns="0" tIns="45720" rIns="0" bIns="0" anchor="b">
            <a:noAutofit/>
            <a:scene3d>
              <a:camera prst="orthographicFront"/>
              <a:lightRig rig="freezing" dir="t">
                <a:rot lat="0" lon="0" rev="5640000"/>
              </a:lightRig>
            </a:scene3d>
            <a:sp3d prstMaterial="flat">
              <a:contourClr>
                <a:schemeClr val="tx2"/>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just"/>
            <a:endParaRPr lang="id-ID" sz="2000" dirty="0">
              <a:solidFill>
                <a:schemeClr val="tx1"/>
              </a:solidFill>
              <a:latin typeface="Times New Roman" panose="02020603050405020304" pitchFamily="18" charset="0"/>
              <a:cs typeface="Times New Roman" panose="02020603050405020304" pitchFamily="18" charset="0"/>
            </a:endParaRPr>
          </a:p>
          <a:p>
            <a:pPr algn="just"/>
            <a:endParaRPr lang="id-ID" sz="2000" dirty="0">
              <a:solidFill>
                <a:schemeClr val="tx1"/>
              </a:solidFill>
              <a:latin typeface="Times New Roman" panose="02020603050405020304" pitchFamily="18" charset="0"/>
              <a:cs typeface="Times New Roman" panose="02020603050405020304" pitchFamily="18" charset="0"/>
            </a:endParaRPr>
          </a:p>
          <a:p>
            <a:pPr algn="just"/>
            <a:endParaRPr lang="id-ID" sz="2000" dirty="0">
              <a:solidFill>
                <a:schemeClr val="tx1"/>
              </a:solidFill>
              <a:latin typeface="Times New Roman" panose="02020603050405020304" pitchFamily="18" charset="0"/>
              <a:cs typeface="Times New Roman" panose="02020603050405020304" pitchFamily="18" charset="0"/>
            </a:endParaRPr>
          </a:p>
          <a:p>
            <a:pPr algn="just"/>
            <a:r>
              <a:rPr lang="id-ID" sz="2000" dirty="0">
                <a:solidFill>
                  <a:srgbClr val="0070C0"/>
                </a:solidFill>
                <a:latin typeface="Bernard MT Condensed" panose="02050806060905020404" pitchFamily="18" charset="0"/>
              </a:rPr>
              <a:t>2. Tujuan dan Fungsi Thaharah</a:t>
            </a:r>
          </a:p>
          <a:p>
            <a:pPr algn="just"/>
            <a:endParaRPr lang="id-ID" sz="2000" dirty="0">
              <a:solidFill>
                <a:srgbClr val="0070C0"/>
              </a:solidFill>
              <a:latin typeface="Bernard MT Condensed" panose="02050806060905020404" pitchFamily="18" charset="0"/>
            </a:endParaRPr>
          </a:p>
          <a:p>
            <a:pPr algn="just"/>
            <a:r>
              <a:rPr lang="id-ID" sz="2000" b="1" dirty="0">
                <a:solidFill>
                  <a:schemeClr val="tx1"/>
                </a:solidFill>
                <a:latin typeface="Times New Roman" panose="02020603050405020304" pitchFamily="18" charset="0"/>
                <a:cs typeface="Times New Roman" panose="02020603050405020304" pitchFamily="18" charset="0"/>
              </a:rPr>
              <a:t>         a. Tujuan  Thaharah </a:t>
            </a:r>
          </a:p>
          <a:p>
            <a:pPr algn="just"/>
            <a:r>
              <a:rPr lang="id-ID" sz="2000" dirty="0">
                <a:solidFill>
                  <a:schemeClr val="tx1"/>
                </a:solidFill>
                <a:latin typeface="Times New Roman" panose="02020603050405020304" pitchFamily="18" charset="0"/>
                <a:cs typeface="Times New Roman" panose="02020603050405020304" pitchFamily="18" charset="0"/>
              </a:rPr>
              <a:t>Untuk mensucikan badan, tempat, serta pakaian dari najis dan hadas, agar dapat diterima dan sah dalam beribadah kepada Allah SWT.</a:t>
            </a:r>
          </a:p>
        </p:txBody>
      </p:sp>
      <p:sp>
        <p:nvSpPr>
          <p:cNvPr id="5" name="Rectangle 1">
            <a:extLst>
              <a:ext uri="{FF2B5EF4-FFF2-40B4-BE49-F238E27FC236}">
                <a16:creationId xmlns:a16="http://schemas.microsoft.com/office/drawing/2014/main" id="{18C92E13-BFC5-69C7-7B2B-FB7BC8D52FF5}"/>
              </a:ext>
            </a:extLst>
          </p:cNvPr>
          <p:cNvSpPr>
            <a:spLocks noChangeArrowheads="1"/>
          </p:cNvSpPr>
          <p:nvPr/>
        </p:nvSpPr>
        <p:spPr bwMode="auto">
          <a:xfrm>
            <a:off x="683568" y="2012547"/>
            <a:ext cx="7407781" cy="3123932"/>
          </a:xfrm>
          <a:prstGeom prst="rect">
            <a:avLst/>
          </a:prstGeom>
          <a:noFill/>
          <a:ln>
            <a:noFill/>
          </a:ln>
          <a:effectLst/>
        </p:spPr>
        <p:txBody>
          <a:bodyPr vert="horz" wrap="square" lIns="91440" tIns="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id-ID" altLang="id-ID" sz="2000" b="1" i="0" u="none" strike="noStrike" cap="none" normalizeH="0" baseline="0" dirty="0">
                <a:ln>
                  <a:noFill/>
                </a:ln>
                <a:effectLst/>
                <a:latin typeface="Times New Roman" panose="02020603050405020304" pitchFamily="18" charset="0"/>
                <a:cs typeface="Times New Roman" panose="02020603050405020304" pitchFamily="18" charset="0"/>
              </a:rPr>
              <a:t>b. Fungsi Thaharah</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id-ID" altLang="id-ID" sz="2000" b="0" i="0" u="none" strike="noStrike" cap="none" normalizeH="0" baseline="0" dirty="0">
                <a:ln>
                  <a:noFill/>
                </a:ln>
                <a:effectLst/>
                <a:latin typeface="Times New Roman" panose="02020603050405020304" pitchFamily="18" charset="0"/>
                <a:cs typeface="Times New Roman" panose="02020603050405020304" pitchFamily="18" charset="0"/>
              </a:rPr>
              <a:t>F</a:t>
            </a:r>
            <a:r>
              <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rPr>
              <a:t>ungsi </a:t>
            </a:r>
            <a:r>
              <a:rPr kumimoji="0" lang="sv-SE" altLang="id-ID" sz="2000" b="0" i="1" u="none" strike="noStrike" cap="none" normalizeH="0" baseline="0" dirty="0">
                <a:ln>
                  <a:noFill/>
                </a:ln>
                <a:effectLst/>
                <a:latin typeface="Times New Roman" panose="02020603050405020304" pitchFamily="18" charset="0"/>
                <a:cs typeface="Times New Roman" panose="02020603050405020304" pitchFamily="18" charset="0"/>
              </a:rPr>
              <a:t>thaharah</a:t>
            </a:r>
            <a:r>
              <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rPr>
              <a:t> secara umum adalah sebagai berikut:</a:t>
            </a:r>
          </a:p>
          <a:p>
            <a:pPr marL="0" marR="0" lvl="0" indent="457200" algn="just" defTabSz="914400" rtl="0" eaLnBrk="0" fontAlgn="base" latinLnBrk="0" hangingPunct="0">
              <a:lnSpc>
                <a:spcPct val="100000"/>
              </a:lnSpc>
              <a:spcBef>
                <a:spcPct val="0"/>
              </a:spcBef>
              <a:spcAft>
                <a:spcPct val="0"/>
              </a:spcAft>
              <a:buClrTx/>
              <a:buSzTx/>
              <a:buFontTx/>
              <a:buAutoNum type="arabicPeriod"/>
              <a:tabLst/>
            </a:pPr>
            <a:r>
              <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rPr>
              <a:t>Mendapatkan </a:t>
            </a:r>
            <a:r>
              <a:rPr kumimoji="0" lang="id-ID" altLang="id-ID" sz="2000" b="0" i="0" u="none" strike="noStrike" cap="none" normalizeH="0" baseline="0" dirty="0">
                <a:ln>
                  <a:noFill/>
                </a:ln>
                <a:effectLst/>
                <a:latin typeface="Times New Roman" panose="02020603050405020304" pitchFamily="18" charset="0"/>
                <a:cs typeface="Times New Roman" panose="02020603050405020304" pitchFamily="18" charset="0"/>
              </a:rPr>
              <a:t>ke</a:t>
            </a:r>
            <a:r>
              <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rPr>
              <a:t>cinta</a:t>
            </a:r>
            <a:r>
              <a:rPr kumimoji="0" lang="id-ID" altLang="id-ID" sz="2000" b="0" i="0" u="none" strike="noStrike" cap="none" normalizeH="0" baseline="0" dirty="0">
                <a:ln>
                  <a:noFill/>
                </a:ln>
                <a:effectLst/>
                <a:latin typeface="Times New Roman" panose="02020603050405020304" pitchFamily="18" charset="0"/>
                <a:cs typeface="Times New Roman" panose="02020603050405020304" pitchFamily="18" charset="0"/>
              </a:rPr>
              <a:t>an</a:t>
            </a:r>
            <a:r>
              <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rPr>
              <a:t> Allah Swt</a:t>
            </a:r>
            <a:r>
              <a:rPr kumimoji="0" lang="id-ID" altLang="id-ID" sz="2000" b="0" i="0" u="none" strike="noStrike" cap="none" normalizeH="0" baseline="0" dirty="0">
                <a:ln>
                  <a:noFill/>
                </a:ln>
                <a:effectLst/>
                <a:latin typeface="Times New Roman" panose="02020603050405020304" pitchFamily="18" charset="0"/>
                <a:cs typeface="Times New Roman" panose="02020603050405020304" pitchFamily="18" charset="0"/>
              </a:rPr>
              <a:t>.</a:t>
            </a:r>
            <a:endPar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AutoNum type="arabicPeriod" startAt="2"/>
              <a:tabLst/>
            </a:pPr>
            <a:r>
              <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rPr>
              <a:t>Shalat tidak diterima jika tidak disertai dengan bersuci</a:t>
            </a:r>
            <a:r>
              <a:rPr kumimoji="0" lang="id-ID" altLang="id-ID" sz="2000" b="0" i="0" u="none" strike="noStrike" cap="none" normalizeH="0" baseline="0" dirty="0">
                <a:ln>
                  <a:noFill/>
                </a:ln>
                <a:effectLst/>
                <a:latin typeface="Times New Roman" panose="02020603050405020304" pitchFamily="18" charset="0"/>
                <a:cs typeface="Times New Roman" panose="02020603050405020304" pitchFamily="18" charset="0"/>
              </a:rPr>
              <a:t>.</a:t>
            </a:r>
            <a:endPar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AutoNum type="arabicPeriod" startAt="3"/>
              <a:tabLst/>
            </a:pPr>
            <a:r>
              <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rPr>
              <a:t>Menyucikan diri dari kotoran berupa hadats dan najis</a:t>
            </a:r>
            <a:r>
              <a:rPr kumimoji="0" lang="id-ID" altLang="id-ID" sz="2000" b="0" i="0" u="none" strike="noStrike" cap="none" normalizeH="0" baseline="0" dirty="0">
                <a:ln>
                  <a:noFill/>
                </a:ln>
                <a:effectLst/>
                <a:latin typeface="Times New Roman" panose="02020603050405020304" pitchFamily="18" charset="0"/>
                <a:cs typeface="Times New Roman" panose="02020603050405020304" pitchFamily="18" charset="0"/>
              </a:rPr>
              <a:t>.</a:t>
            </a:r>
            <a:endPar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AutoNum type="arabicPeriod" startAt="4"/>
              <a:tabLst/>
            </a:pPr>
            <a:r>
              <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rPr>
              <a:t>Sebagai syarat sahnya shalat dan ibadah seorang hamba</a:t>
            </a:r>
            <a:r>
              <a:rPr kumimoji="0" lang="id-ID" altLang="id-ID" sz="2000" b="0" i="0" u="none" strike="noStrike" cap="none" normalizeH="0" baseline="0" dirty="0">
                <a:ln>
                  <a:noFill/>
                </a:ln>
                <a:effectLst/>
                <a:latin typeface="Times New Roman" panose="02020603050405020304" pitchFamily="18" charset="0"/>
                <a:cs typeface="Times New Roman" panose="02020603050405020304" pitchFamily="18" charset="0"/>
              </a:rPr>
              <a:t>.</a:t>
            </a:r>
            <a:endPar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AutoNum type="arabicPeriod" startAt="5"/>
              <a:tabLst/>
            </a:pPr>
            <a:r>
              <a:rPr kumimoji="0" lang="sv-SE" altLang="id-ID" sz="2000" b="0" i="0" u="none" strike="noStrike" cap="none" normalizeH="0" baseline="0" dirty="0">
                <a:ln>
                  <a:noFill/>
                </a:ln>
                <a:effectLst/>
                <a:latin typeface="Times New Roman" panose="02020603050405020304" pitchFamily="18" charset="0"/>
                <a:cs typeface="Times New Roman" panose="02020603050405020304" pitchFamily="18" charset="0"/>
              </a:rPr>
              <a:t>Untuk memelihara kesehatan jasmani</a:t>
            </a:r>
            <a:r>
              <a:rPr kumimoji="0" lang="id-ID" altLang="id-ID" sz="2000" b="0" i="0" u="none" strike="noStrike" cap="none" normalizeH="0" baseline="0" dirty="0">
                <a:ln>
                  <a:noFill/>
                </a:ln>
                <a:effectLst/>
                <a:latin typeface="Times New Roman" panose="02020603050405020304" pitchFamily="18" charset="0"/>
                <a:cs typeface="Times New Roman" panose="02020603050405020304" pitchFamily="18" charset="0"/>
              </a:rPr>
              <a:t> dan rohani.</a:t>
            </a:r>
          </a:p>
          <a:p>
            <a:pPr algn="just">
              <a:buFontTx/>
              <a:buAutoNum type="arabicPeriod" startAt="5"/>
            </a:pPr>
            <a:r>
              <a:rPr lang="sv-SE" altLang="id-ID" sz="2000" dirty="0">
                <a:latin typeface="Times New Roman" panose="02020603050405020304" pitchFamily="18" charset="0"/>
                <a:cs typeface="Times New Roman" panose="02020603050405020304" pitchFamily="18" charset="0"/>
              </a:rPr>
              <a:t>Meningkatkan kewibawaan dan harga diri seseorang sekaligus </a:t>
            </a:r>
            <a:r>
              <a:rPr lang="id-ID" altLang="id-ID" sz="2000" dirty="0">
                <a:latin typeface="Times New Roman" panose="02020603050405020304" pitchFamily="18" charset="0"/>
                <a:cs typeface="Times New Roman" panose="02020603050405020304" pitchFamily="18" charset="0"/>
              </a:rPr>
              <a:t> </a:t>
            </a:r>
          </a:p>
          <a:p>
            <a:pPr indent="0" algn="just"/>
            <a:r>
              <a:rPr lang="id-ID" altLang="id-ID" sz="2000" dirty="0">
                <a:latin typeface="Times New Roman" panose="02020603050405020304" pitchFamily="18" charset="0"/>
                <a:cs typeface="Times New Roman" panose="02020603050405020304" pitchFamily="18" charset="0"/>
              </a:rPr>
              <a:t>       </a:t>
            </a:r>
            <a:r>
              <a:rPr lang="sv-SE" altLang="id-ID" sz="2000" dirty="0">
                <a:latin typeface="Times New Roman" panose="02020603050405020304" pitchFamily="18" charset="0"/>
                <a:cs typeface="Times New Roman" panose="02020603050405020304" pitchFamily="18" charset="0"/>
              </a:rPr>
              <a:t>menghindarkan diri dari kehinaan.</a:t>
            </a:r>
            <a:endParaRPr lang="id-ID" altLang="id-ID" sz="2000" dirty="0">
              <a:latin typeface="Times New Roman" panose="02020603050405020304" pitchFamily="18" charset="0"/>
              <a:cs typeface="Times New Roman" panose="02020603050405020304" pitchFamily="18" charset="0"/>
            </a:endParaRPr>
          </a:p>
          <a:p>
            <a:pPr indent="0" algn="just"/>
            <a:r>
              <a:rPr kumimoji="0" lang="id-ID" altLang="id-ID" sz="2000" b="0" i="0" u="none" strike="noStrike" cap="none" normalizeH="0" baseline="0" dirty="0">
                <a:ln>
                  <a:noFill/>
                </a:ln>
                <a:effectLst/>
                <a:latin typeface="Times New Roman" panose="02020603050405020304" pitchFamily="18" charset="0"/>
                <a:cs typeface="Times New Roman" panose="02020603050405020304" pitchFamily="18" charset="0"/>
              </a:rPr>
              <a:t>7.    Membentuk pribadi yang beriman dan berakhlakul karimah.</a:t>
            </a:r>
          </a:p>
        </p:txBody>
      </p:sp>
    </p:spTree>
    <p:extLst>
      <p:ext uri="{BB962C8B-B14F-4D97-AF65-F5344CB8AC3E}">
        <p14:creationId xmlns:p14="http://schemas.microsoft.com/office/powerpoint/2010/main" val="1687834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260648"/>
            <a:ext cx="5040560" cy="578328"/>
          </a:xfrm>
        </p:spPr>
        <p:txBody>
          <a:bodyPr>
            <a:normAutofit/>
          </a:bodyPr>
          <a:lstStyle/>
          <a:p>
            <a:pPr algn="ctr"/>
            <a:r>
              <a:rPr lang="id-ID" sz="3200" dirty="0">
                <a:latin typeface="Bernard MT Condensed" panose="02050806060905020404" pitchFamily="18" charset="0"/>
                <a:cs typeface="Times New Roman" panose="02020603050405020304" pitchFamily="18" charset="0"/>
              </a:rPr>
              <a:t>3. Macam-macam Thaharah</a:t>
            </a:r>
          </a:p>
        </p:txBody>
      </p:sp>
      <p:sp>
        <p:nvSpPr>
          <p:cNvPr id="3" name="Title 1"/>
          <p:cNvSpPr txBox="1">
            <a:spLocks/>
          </p:cNvSpPr>
          <p:nvPr/>
        </p:nvSpPr>
        <p:spPr>
          <a:xfrm>
            <a:off x="1043608" y="1340768"/>
            <a:ext cx="7056784" cy="2664296"/>
          </a:xfrm>
          <a:prstGeom prst="rect">
            <a:avLst/>
          </a:prstGeom>
        </p:spPr>
        <p:txBody>
          <a:bodyPr vert="horz" lIns="0" tIns="45720" rIns="0" bIns="0" anchor="b">
            <a:noAutofit/>
            <a:scene3d>
              <a:camera prst="orthographicFront"/>
              <a:lightRig rig="freezing" dir="t">
                <a:rot lat="0" lon="0" rev="5640000"/>
              </a:lightRig>
            </a:scene3d>
            <a:sp3d prstMaterial="flat">
              <a:contourClr>
                <a:schemeClr val="tx2"/>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just"/>
            <a:endParaRPr lang="id-ID" sz="2400" dirty="0">
              <a:solidFill>
                <a:schemeClr val="tx1"/>
              </a:solidFill>
              <a:latin typeface="Times New Roman" panose="02020603050405020304" pitchFamily="18" charset="0"/>
              <a:cs typeface="Times New Roman" panose="02020603050405020304" pitchFamily="18" charset="0"/>
            </a:endParaRPr>
          </a:p>
          <a:p>
            <a:pPr algn="just"/>
            <a:endParaRPr lang="id-ID" sz="2400" dirty="0">
              <a:solidFill>
                <a:schemeClr val="tx1"/>
              </a:solidFill>
              <a:latin typeface="Times New Roman" panose="02020603050405020304" pitchFamily="18" charset="0"/>
              <a:cs typeface="Times New Roman" panose="02020603050405020304" pitchFamily="18" charset="0"/>
            </a:endParaRPr>
          </a:p>
          <a:p>
            <a:pPr algn="just"/>
            <a:endParaRPr lang="id-ID" sz="2400" dirty="0">
              <a:solidFill>
                <a:schemeClr val="tx1"/>
              </a:solidFill>
              <a:latin typeface="Times New Roman" panose="02020603050405020304" pitchFamily="18" charset="0"/>
              <a:cs typeface="Times New Roman" panose="02020603050405020304" pitchFamily="18" charset="0"/>
            </a:endParaRPr>
          </a:p>
          <a:p>
            <a:pPr algn="just"/>
            <a:r>
              <a:rPr lang="id-ID" sz="2400" b="1" dirty="0">
                <a:solidFill>
                  <a:schemeClr val="tx1"/>
                </a:solidFill>
                <a:latin typeface="Times New Roman" panose="02020603050405020304" pitchFamily="18" charset="0"/>
                <a:cs typeface="Times New Roman" panose="02020603050405020304" pitchFamily="18" charset="0"/>
              </a:rPr>
              <a:t>a. Menghilangkan Najis </a:t>
            </a:r>
          </a:p>
          <a:p>
            <a:pPr algn="just"/>
            <a:r>
              <a:rPr lang="id-ID" sz="2400" dirty="0">
                <a:solidFill>
                  <a:schemeClr val="tx1"/>
                </a:solidFill>
                <a:latin typeface="Times New Roman" panose="02020603050405020304" pitchFamily="18" charset="0"/>
                <a:cs typeface="Times New Roman" panose="02020603050405020304" pitchFamily="18" charset="0"/>
              </a:rPr>
              <a:t>Najis adalah kotoran yang mewajibkan seorang muslim untuk mensucikan diri dan kepada apa yang dikenainya.</a:t>
            </a:r>
          </a:p>
          <a:p>
            <a:pPr algn="just"/>
            <a:r>
              <a:rPr lang="id-ID" sz="2400" dirty="0">
                <a:solidFill>
                  <a:schemeClr val="tx1"/>
                </a:solidFill>
                <a:latin typeface="Times New Roman" panose="02020603050405020304" pitchFamily="18" charset="0"/>
                <a:cs typeface="Times New Roman" panose="02020603050405020304" pitchFamily="18" charset="0"/>
              </a:rPr>
              <a:t>Macam-macam Najis :</a:t>
            </a:r>
          </a:p>
          <a:p>
            <a:pPr marL="457200" indent="-457200" algn="just">
              <a:buAutoNum type="arabicPeriod"/>
            </a:pPr>
            <a:r>
              <a:rPr lang="id-ID" sz="2400" dirty="0">
                <a:solidFill>
                  <a:schemeClr val="tx1"/>
                </a:solidFill>
                <a:latin typeface="Times New Roman" panose="02020603050405020304" pitchFamily="18" charset="0"/>
                <a:cs typeface="Times New Roman" panose="02020603050405020304" pitchFamily="18" charset="0"/>
              </a:rPr>
              <a:t>Najis Mugholadzoh (najis yang berat)</a:t>
            </a:r>
          </a:p>
          <a:p>
            <a:pPr marL="457200" indent="-457200" algn="just">
              <a:buAutoNum type="arabicPeriod"/>
            </a:pPr>
            <a:r>
              <a:rPr lang="id-ID" sz="2400" dirty="0">
                <a:solidFill>
                  <a:schemeClr val="tx1"/>
                </a:solidFill>
                <a:latin typeface="Times New Roman" panose="02020603050405020304" pitchFamily="18" charset="0"/>
                <a:cs typeface="Times New Roman" panose="02020603050405020304" pitchFamily="18" charset="0"/>
              </a:rPr>
              <a:t>Najis Mutawasithoh (najis Sedang)</a:t>
            </a:r>
          </a:p>
          <a:p>
            <a:pPr marL="457200" indent="-457200" algn="just">
              <a:buAutoNum type="arabicPeriod"/>
            </a:pPr>
            <a:r>
              <a:rPr lang="id-ID" sz="2400" dirty="0">
                <a:solidFill>
                  <a:schemeClr val="tx1"/>
                </a:solidFill>
                <a:latin typeface="Times New Roman" panose="02020603050405020304" pitchFamily="18" charset="0"/>
                <a:cs typeface="Times New Roman" panose="02020603050405020304" pitchFamily="18" charset="0"/>
              </a:rPr>
              <a:t>Najis Muhafafah (Najis Ringan)</a:t>
            </a:r>
          </a:p>
        </p:txBody>
      </p:sp>
      <p:sp>
        <p:nvSpPr>
          <p:cNvPr id="4" name="Title 1"/>
          <p:cNvSpPr txBox="1">
            <a:spLocks/>
          </p:cNvSpPr>
          <p:nvPr/>
        </p:nvSpPr>
        <p:spPr>
          <a:xfrm>
            <a:off x="1077924" y="4077072"/>
            <a:ext cx="7056784" cy="2376264"/>
          </a:xfrm>
          <a:prstGeom prst="rect">
            <a:avLst/>
          </a:prstGeom>
        </p:spPr>
        <p:txBody>
          <a:bodyPr vert="horz" lIns="0" tIns="45720" rIns="0" bIns="0" anchor="b">
            <a:noAutofit/>
            <a:scene3d>
              <a:camera prst="orthographicFront"/>
              <a:lightRig rig="freezing" dir="t">
                <a:rot lat="0" lon="0" rev="5640000"/>
              </a:lightRig>
            </a:scene3d>
            <a:sp3d prstMaterial="flat">
              <a:contourClr>
                <a:schemeClr val="tx2"/>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just"/>
            <a:endParaRPr lang="id-ID" sz="2400" dirty="0">
              <a:solidFill>
                <a:schemeClr val="tx1"/>
              </a:solidFill>
              <a:latin typeface="Times New Roman" panose="02020603050405020304" pitchFamily="18" charset="0"/>
              <a:cs typeface="Times New Roman" panose="02020603050405020304" pitchFamily="18" charset="0"/>
            </a:endParaRPr>
          </a:p>
          <a:p>
            <a:pPr algn="just"/>
            <a:endParaRPr lang="id-ID" sz="2400" dirty="0">
              <a:solidFill>
                <a:schemeClr val="tx1"/>
              </a:solidFill>
              <a:latin typeface="Times New Roman" panose="02020603050405020304" pitchFamily="18" charset="0"/>
              <a:cs typeface="Times New Roman" panose="02020603050405020304" pitchFamily="18" charset="0"/>
            </a:endParaRPr>
          </a:p>
          <a:p>
            <a:pPr algn="just"/>
            <a:endParaRPr lang="id-ID" sz="2400" dirty="0">
              <a:solidFill>
                <a:schemeClr val="tx1"/>
              </a:solidFill>
              <a:latin typeface="Times New Roman" panose="02020603050405020304" pitchFamily="18" charset="0"/>
              <a:cs typeface="Times New Roman" panose="02020603050405020304" pitchFamily="18" charset="0"/>
            </a:endParaRPr>
          </a:p>
          <a:p>
            <a:pPr algn="just"/>
            <a:r>
              <a:rPr lang="id-ID" sz="2400" b="1" dirty="0">
                <a:solidFill>
                  <a:schemeClr val="tx1"/>
                </a:solidFill>
                <a:latin typeface="Times New Roman" panose="02020603050405020304" pitchFamily="18" charset="0"/>
                <a:cs typeface="Times New Roman" panose="02020603050405020304" pitchFamily="18" charset="0"/>
              </a:rPr>
              <a:t>b. Menghilangkan Hadas </a:t>
            </a:r>
          </a:p>
          <a:p>
            <a:pPr algn="just"/>
            <a:r>
              <a:rPr lang="id-ID" sz="2400" dirty="0">
                <a:solidFill>
                  <a:schemeClr val="tx1"/>
                </a:solidFill>
                <a:latin typeface="Times New Roman" panose="02020603050405020304" pitchFamily="18" charset="0"/>
                <a:cs typeface="Times New Roman" panose="02020603050405020304" pitchFamily="18" charset="0"/>
              </a:rPr>
              <a:t>Hadas adalah suatu kondisi dimana seseorang yang memilikinya wajib wudlu atau mandi.</a:t>
            </a:r>
          </a:p>
          <a:p>
            <a:pPr algn="just"/>
            <a:r>
              <a:rPr lang="id-ID" sz="2400" dirty="0">
                <a:solidFill>
                  <a:schemeClr val="tx1"/>
                </a:solidFill>
                <a:latin typeface="Times New Roman" panose="02020603050405020304" pitchFamily="18" charset="0"/>
                <a:cs typeface="Times New Roman" panose="02020603050405020304" pitchFamily="18" charset="0"/>
              </a:rPr>
              <a:t>Macam-macam Hadas :</a:t>
            </a:r>
          </a:p>
          <a:p>
            <a:pPr marL="457200" indent="-457200" algn="just">
              <a:buAutoNum type="arabicPeriod"/>
            </a:pPr>
            <a:r>
              <a:rPr lang="id-ID" sz="2400" dirty="0">
                <a:solidFill>
                  <a:schemeClr val="tx1"/>
                </a:solidFill>
                <a:latin typeface="Times New Roman" panose="02020603050405020304" pitchFamily="18" charset="0"/>
                <a:cs typeface="Times New Roman" panose="02020603050405020304" pitchFamily="18" charset="0"/>
              </a:rPr>
              <a:t>Hadas Kecil (Mewajibkan wudlu)</a:t>
            </a:r>
          </a:p>
          <a:p>
            <a:pPr marL="457200" indent="-457200" algn="just">
              <a:buAutoNum type="arabicPeriod"/>
            </a:pPr>
            <a:r>
              <a:rPr lang="id-ID" sz="2400" dirty="0">
                <a:solidFill>
                  <a:schemeClr val="tx1"/>
                </a:solidFill>
                <a:latin typeface="Times New Roman" panose="02020603050405020304" pitchFamily="18" charset="0"/>
                <a:cs typeface="Times New Roman" panose="02020603050405020304" pitchFamily="18" charset="0"/>
              </a:rPr>
              <a:t>Hadas Besar (mewajibkan mandi)</a:t>
            </a:r>
          </a:p>
        </p:txBody>
      </p:sp>
    </p:spTree>
    <p:extLst>
      <p:ext uri="{BB962C8B-B14F-4D97-AF65-F5344CB8AC3E}">
        <p14:creationId xmlns:p14="http://schemas.microsoft.com/office/powerpoint/2010/main" val="4285129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188640"/>
            <a:ext cx="6001544" cy="506320"/>
          </a:xfrm>
        </p:spPr>
        <p:txBody>
          <a:bodyPr>
            <a:normAutofit fontScale="90000"/>
          </a:bodyPr>
          <a:lstStyle/>
          <a:p>
            <a:pPr algn="ctr"/>
            <a:r>
              <a:rPr lang="id-ID" sz="3200" b="1" u="sng" dirty="0">
                <a:solidFill>
                  <a:srgbClr val="00B050"/>
                </a:solidFill>
                <a:latin typeface="Bernard MT Condensed" panose="02050806060905020404" pitchFamily="18" charset="0"/>
                <a:cs typeface="Times New Roman" panose="02020603050405020304" pitchFamily="18" charset="0"/>
              </a:rPr>
              <a:t>4. Alat dan Cara Bersuci</a:t>
            </a:r>
          </a:p>
        </p:txBody>
      </p:sp>
      <p:sp>
        <p:nvSpPr>
          <p:cNvPr id="3" name="Title 1"/>
          <p:cNvSpPr txBox="1">
            <a:spLocks/>
          </p:cNvSpPr>
          <p:nvPr/>
        </p:nvSpPr>
        <p:spPr>
          <a:xfrm>
            <a:off x="561033" y="908720"/>
            <a:ext cx="8113340" cy="6021288"/>
          </a:xfrm>
          <a:prstGeom prst="rect">
            <a:avLst/>
          </a:prstGeom>
        </p:spPr>
        <p:txBody>
          <a:bodyPr vert="horz" lIns="0" tIns="45720" rIns="0" bIns="0" anchor="b">
            <a:noAutofit/>
            <a:scene3d>
              <a:camera prst="orthographicFront"/>
              <a:lightRig rig="freezing" dir="t">
                <a:rot lat="0" lon="0" rev="5640000"/>
              </a:lightRig>
            </a:scene3d>
            <a:sp3d prstMaterial="flat">
              <a:contourClr>
                <a:schemeClr val="tx2"/>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just"/>
            <a:endParaRPr lang="id-ID" sz="2400" dirty="0">
              <a:solidFill>
                <a:schemeClr val="tx1"/>
              </a:solidFill>
              <a:latin typeface="Times New Roman" panose="02020603050405020304" pitchFamily="18" charset="0"/>
              <a:cs typeface="Times New Roman" panose="02020603050405020304" pitchFamily="18" charset="0"/>
            </a:endParaRPr>
          </a:p>
          <a:p>
            <a:pPr algn="just"/>
            <a:endParaRPr lang="id-ID" sz="2400" dirty="0">
              <a:solidFill>
                <a:schemeClr val="tx1"/>
              </a:solidFill>
              <a:latin typeface="Times New Roman" panose="02020603050405020304" pitchFamily="18" charset="0"/>
              <a:cs typeface="Times New Roman" panose="02020603050405020304" pitchFamily="18" charset="0"/>
            </a:endParaRPr>
          </a:p>
          <a:p>
            <a:pPr algn="just"/>
            <a:r>
              <a:rPr lang="id-ID" sz="2400" b="1" u="sng" dirty="0">
                <a:solidFill>
                  <a:schemeClr val="accent1">
                    <a:lumMod val="75000"/>
                  </a:schemeClr>
                </a:solidFill>
                <a:latin typeface="Times New Roman" panose="02020603050405020304" pitchFamily="18" charset="0"/>
                <a:cs typeface="Times New Roman" panose="02020603050405020304" pitchFamily="18" charset="0"/>
              </a:rPr>
              <a:t>a. Alat bersuci </a:t>
            </a:r>
          </a:p>
          <a:p>
            <a:pPr marL="457200" indent="-457200" algn="just">
              <a:buAutoNum type="arabicPeriod"/>
            </a:pPr>
            <a:r>
              <a:rPr lang="id-ID" sz="2400" dirty="0">
                <a:solidFill>
                  <a:schemeClr val="tx1"/>
                </a:solidFill>
                <a:latin typeface="Times New Roman" panose="02020603050405020304" pitchFamily="18" charset="0"/>
                <a:cs typeface="Times New Roman" panose="02020603050405020304" pitchFamily="18" charset="0"/>
              </a:rPr>
              <a:t>Air</a:t>
            </a:r>
          </a:p>
          <a:p>
            <a:pPr marL="457200" indent="-457200" algn="just">
              <a:buAutoNum type="arabicPeriod"/>
            </a:pPr>
            <a:r>
              <a:rPr lang="id-ID" sz="2400" dirty="0">
                <a:solidFill>
                  <a:schemeClr val="tx1"/>
                </a:solidFill>
                <a:latin typeface="Times New Roman" panose="02020603050405020304" pitchFamily="18" charset="0"/>
                <a:cs typeface="Times New Roman" panose="02020603050405020304" pitchFamily="18" charset="0"/>
              </a:rPr>
              <a:t>Batu</a:t>
            </a:r>
          </a:p>
          <a:p>
            <a:pPr marL="457200" indent="-457200" algn="just">
              <a:buAutoNum type="arabicPeriod"/>
            </a:pPr>
            <a:r>
              <a:rPr lang="id-ID" sz="2400" dirty="0">
                <a:solidFill>
                  <a:schemeClr val="tx1"/>
                </a:solidFill>
                <a:latin typeface="Times New Roman" panose="02020603050405020304" pitchFamily="18" charset="0"/>
                <a:cs typeface="Times New Roman" panose="02020603050405020304" pitchFamily="18" charset="0"/>
              </a:rPr>
              <a:t>Tanah/Debu</a:t>
            </a:r>
          </a:p>
          <a:p>
            <a:pPr algn="just"/>
            <a:endParaRPr lang="id-ID" sz="2400" dirty="0">
              <a:solidFill>
                <a:schemeClr val="tx1"/>
              </a:solidFill>
              <a:latin typeface="Times New Roman" panose="02020603050405020304" pitchFamily="18" charset="0"/>
              <a:cs typeface="Times New Roman" panose="02020603050405020304" pitchFamily="18" charset="0"/>
            </a:endParaRPr>
          </a:p>
          <a:p>
            <a:pPr algn="just"/>
            <a:r>
              <a:rPr lang="id-ID" sz="2400" b="1" u="sng" dirty="0">
                <a:solidFill>
                  <a:schemeClr val="accent1">
                    <a:lumMod val="75000"/>
                  </a:schemeClr>
                </a:solidFill>
                <a:latin typeface="Times New Roman" panose="02020603050405020304" pitchFamily="18" charset="0"/>
                <a:cs typeface="Times New Roman" panose="02020603050405020304" pitchFamily="18" charset="0"/>
              </a:rPr>
              <a:t>Macam-macam Air :</a:t>
            </a:r>
          </a:p>
          <a:p>
            <a:pPr marL="457200" indent="-457200" algn="just">
              <a:buAutoNum type="arabicPeriod"/>
            </a:pPr>
            <a:r>
              <a:rPr lang="id-ID" sz="2400" dirty="0">
                <a:solidFill>
                  <a:schemeClr val="tx1"/>
                </a:solidFill>
                <a:latin typeface="Times New Roman" panose="02020603050405020304" pitchFamily="18" charset="0"/>
                <a:cs typeface="Times New Roman" panose="02020603050405020304" pitchFamily="18" charset="0"/>
              </a:rPr>
              <a:t>Air Suci mensucikan =&gt; Air Hujan, Air Laut, Air Hujan, Air Embun, Air Es, Air Mata Air.</a:t>
            </a:r>
          </a:p>
          <a:p>
            <a:pPr marL="457200" indent="-457200" algn="just">
              <a:buAutoNum type="arabicPeriod"/>
            </a:pPr>
            <a:r>
              <a:rPr lang="id-ID" sz="2400" dirty="0">
                <a:solidFill>
                  <a:schemeClr val="tx1"/>
                </a:solidFill>
                <a:latin typeface="Times New Roman" panose="02020603050405020304" pitchFamily="18" charset="0"/>
                <a:cs typeface="Times New Roman" panose="02020603050405020304" pitchFamily="18" charset="0"/>
              </a:rPr>
              <a:t>Air Suci tidak mensucikan =&gt; Air yang telah berubah sifatnya, air sedikit/kurang dua kulah, air pohon/buah-buahan</a:t>
            </a:r>
          </a:p>
          <a:p>
            <a:pPr marL="457200" indent="-457200" algn="just">
              <a:buAutoNum type="arabicPeriod"/>
            </a:pPr>
            <a:r>
              <a:rPr lang="id-ID" sz="2400" dirty="0">
                <a:solidFill>
                  <a:schemeClr val="tx1"/>
                </a:solidFill>
                <a:latin typeface="Times New Roman" panose="02020603050405020304" pitchFamily="18" charset="0"/>
                <a:cs typeface="Times New Roman" panose="02020603050405020304" pitchFamily="18" charset="0"/>
              </a:rPr>
              <a:t>Air Mutanajis / Air kena najis =&gt; air yang terkena najis dan telah berubah sifatnya, air sedikit yang terkena najis</a:t>
            </a:r>
          </a:p>
          <a:p>
            <a:pPr marL="457200" indent="-457200" algn="just">
              <a:buAutoNum type="arabicPeriod"/>
            </a:pPr>
            <a:r>
              <a:rPr lang="id-ID" sz="2400" dirty="0">
                <a:solidFill>
                  <a:schemeClr val="tx1"/>
                </a:solidFill>
                <a:latin typeface="Times New Roman" panose="02020603050405020304" pitchFamily="18" charset="0"/>
                <a:cs typeface="Times New Roman" panose="02020603050405020304" pitchFamily="18" charset="0"/>
              </a:rPr>
              <a:t>Air Makruh =&gt; Air yang terjemur matahari yang bukan selain bejana emas dan perak. Air ini makruh untuk badan tapi tidak makruh untuk pakaian.</a:t>
            </a:r>
          </a:p>
          <a:p>
            <a:pPr algn="just"/>
            <a:endParaRPr lang="id-ID"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3718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66F1D-B819-B4BA-943A-2EF3450C0D36}"/>
              </a:ext>
            </a:extLst>
          </p:cNvPr>
          <p:cNvSpPr txBox="1">
            <a:spLocks/>
          </p:cNvSpPr>
          <p:nvPr/>
        </p:nvSpPr>
        <p:spPr>
          <a:xfrm>
            <a:off x="1084297" y="404663"/>
            <a:ext cx="7272808" cy="2632317"/>
          </a:xfrm>
          <a:prstGeom prst="rect">
            <a:avLst/>
          </a:prstGeom>
        </p:spPr>
        <p:txBody>
          <a:bodyPr vert="horz" lIns="0" tIns="45720" rIns="0" bIns="0" anchor="b">
            <a:noAutofit/>
            <a:scene3d>
              <a:camera prst="orthographicFront"/>
              <a:lightRig rig="freezing" dir="t">
                <a:rot lat="0" lon="0" rev="5640000"/>
              </a:lightRig>
            </a:scene3d>
            <a:sp3d prstMaterial="flat">
              <a:contourClr>
                <a:schemeClr val="tx2"/>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just"/>
            <a:r>
              <a:rPr lang="id-ID" sz="2800" b="1" dirty="0">
                <a:solidFill>
                  <a:schemeClr val="tx1"/>
                </a:solidFill>
                <a:latin typeface="Times New Roman" panose="02020603050405020304" pitchFamily="18" charset="0"/>
                <a:cs typeface="Times New Roman" panose="02020603050405020304" pitchFamily="18" charset="0"/>
              </a:rPr>
              <a:t>ISTINJA’</a:t>
            </a:r>
          </a:p>
          <a:p>
            <a:pPr algn="just"/>
            <a:r>
              <a:rPr lang="id-ID" sz="1800" dirty="0">
                <a:solidFill>
                  <a:schemeClr val="tx1"/>
                </a:solidFill>
                <a:latin typeface="Times New Roman" panose="02020603050405020304" pitchFamily="18" charset="0"/>
                <a:cs typeface="Times New Roman" panose="02020603050405020304" pitchFamily="18" charset="0"/>
              </a:rPr>
              <a:t>Istinja’ secara bahasa berasal </a:t>
            </a:r>
            <a:r>
              <a:rPr lang="en-ID" sz="1800" b="0" i="0" dirty="0" err="1">
                <a:solidFill>
                  <a:schemeClr val="tx1"/>
                </a:solidFill>
                <a:effectLst/>
                <a:latin typeface="Times New Roman" panose="02020603050405020304" pitchFamily="18" charset="0"/>
                <a:cs typeface="Times New Roman" panose="02020603050405020304" pitchFamily="18" charset="0"/>
              </a:rPr>
              <a:t>dari</a:t>
            </a:r>
            <a:r>
              <a:rPr lang="en-ID" sz="1800" b="0" i="0" dirty="0">
                <a:solidFill>
                  <a:schemeClr val="tx1"/>
                </a:solidFill>
                <a:effectLst/>
                <a:latin typeface="Times New Roman" panose="02020603050405020304" pitchFamily="18" charset="0"/>
                <a:cs typeface="Times New Roman" panose="02020603050405020304" pitchFamily="18" charset="0"/>
              </a:rPr>
              <a:t> kata </a:t>
            </a:r>
            <a:r>
              <a:rPr lang="en-ID" sz="1800" b="0" i="1" dirty="0" err="1">
                <a:solidFill>
                  <a:schemeClr val="tx1"/>
                </a:solidFill>
                <a:effectLst/>
                <a:latin typeface="Times New Roman" panose="02020603050405020304" pitchFamily="18" charset="0"/>
                <a:cs typeface="Times New Roman" panose="02020603050405020304" pitchFamily="18" charset="0"/>
              </a:rPr>
              <a:t>najâ</a:t>
            </a:r>
            <a:r>
              <a:rPr lang="en-ID" sz="1800" b="0" i="1" dirty="0">
                <a:solidFill>
                  <a:schemeClr val="tx1"/>
                </a:solidFill>
                <a:effectLst/>
                <a:latin typeface="Times New Roman" panose="02020603050405020304" pitchFamily="18" charset="0"/>
                <a:cs typeface="Times New Roman" panose="02020603050405020304" pitchFamily="18" charset="0"/>
              </a:rPr>
              <a:t> </a:t>
            </a:r>
            <a:r>
              <a:rPr lang="en-ID" sz="1800" b="0" i="1" dirty="0" err="1">
                <a:solidFill>
                  <a:schemeClr val="tx1"/>
                </a:solidFill>
                <a:effectLst/>
                <a:latin typeface="Times New Roman" panose="02020603050405020304" pitchFamily="18" charset="0"/>
                <a:cs typeface="Times New Roman" panose="02020603050405020304" pitchFamily="18" charset="0"/>
              </a:rPr>
              <a:t>yanjû</a:t>
            </a:r>
            <a:r>
              <a:rPr lang="en-ID" sz="1800" b="0" i="1" dirty="0">
                <a:solidFill>
                  <a:schemeClr val="tx1"/>
                </a:solidFill>
                <a:effectLst/>
                <a:latin typeface="Times New Roman" panose="02020603050405020304" pitchFamily="18" charset="0"/>
                <a:cs typeface="Times New Roman" panose="02020603050405020304" pitchFamily="18" charset="0"/>
              </a:rPr>
              <a:t>, </a:t>
            </a:r>
            <a:r>
              <a:rPr lang="en-ID" sz="1800" b="0" i="0" dirty="0">
                <a:solidFill>
                  <a:schemeClr val="tx1"/>
                </a:solidFill>
                <a:effectLst/>
                <a:latin typeface="Times New Roman" panose="02020603050405020304" pitchFamily="18" charset="0"/>
                <a:cs typeface="Times New Roman" panose="02020603050405020304" pitchFamily="18" charset="0"/>
              </a:rPr>
              <a:t>yang </a:t>
            </a:r>
            <a:r>
              <a:rPr lang="en-ID" sz="1800" b="0" i="0" dirty="0" err="1">
                <a:solidFill>
                  <a:schemeClr val="tx1"/>
                </a:solidFill>
                <a:effectLst/>
                <a:latin typeface="Times New Roman" panose="02020603050405020304" pitchFamily="18" charset="0"/>
                <a:cs typeface="Times New Roman" panose="02020603050405020304" pitchFamily="18" charset="0"/>
              </a:rPr>
              <a:t>berarti</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memotong</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atau</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melepas</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diri</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1" dirty="0">
                <a:solidFill>
                  <a:schemeClr val="tx1"/>
                </a:solidFill>
                <a:effectLst/>
                <a:latin typeface="Times New Roman" panose="02020603050405020304" pitchFamily="18" charset="0"/>
                <a:cs typeface="Times New Roman" panose="02020603050405020304" pitchFamily="18" charset="0"/>
              </a:rPr>
              <a:t>(</a:t>
            </a:r>
            <a:r>
              <a:rPr lang="en-ID" sz="1800" b="0" i="1" dirty="0" err="1">
                <a:solidFill>
                  <a:schemeClr val="tx1"/>
                </a:solidFill>
                <a:effectLst/>
                <a:latin typeface="Times New Roman" panose="02020603050405020304" pitchFamily="18" charset="0"/>
                <a:cs typeface="Times New Roman" panose="02020603050405020304" pitchFamily="18" charset="0"/>
              </a:rPr>
              <a:t>qatha‘a</a:t>
            </a:r>
            <a:r>
              <a:rPr lang="en-ID" sz="1800" b="0" i="1" dirty="0">
                <a:solidFill>
                  <a:schemeClr val="tx1"/>
                </a:solidFill>
                <a:effectLst/>
                <a:latin typeface="Times New Roman" panose="02020603050405020304" pitchFamily="18" charset="0"/>
                <a:cs typeface="Times New Roman" panose="02020603050405020304" pitchFamily="18" charset="0"/>
              </a:rPr>
              <a:t>)</a:t>
            </a:r>
            <a:r>
              <a:rPr lang="en-ID" sz="1800" b="0" i="0" dirty="0">
                <a:solidFill>
                  <a:schemeClr val="tx1"/>
                </a:solidFill>
                <a:effectLst/>
                <a:latin typeface="Times New Roman" panose="02020603050405020304" pitchFamily="18" charset="0"/>
                <a:cs typeface="Times New Roman" panose="02020603050405020304" pitchFamily="18" charset="0"/>
              </a:rPr>
              <a:t>.</a:t>
            </a:r>
            <a:r>
              <a:rPr lang="id-ID" sz="1800" dirty="0">
                <a:solidFill>
                  <a:schemeClr val="tx1"/>
                </a:solidFill>
                <a:latin typeface="Times New Roman" panose="02020603050405020304" pitchFamily="18" charset="0"/>
                <a:cs typeface="Times New Roman" panose="02020603050405020304" pitchFamily="18" charset="0"/>
              </a:rPr>
              <a:t> </a:t>
            </a:r>
          </a:p>
          <a:p>
            <a:pPr algn="just"/>
            <a:r>
              <a:rPr lang="id-ID" sz="1800" dirty="0">
                <a:solidFill>
                  <a:schemeClr val="tx1"/>
                </a:solidFill>
                <a:latin typeface="Times New Roman" panose="02020603050405020304" pitchFamily="18" charset="0"/>
                <a:cs typeface="Times New Roman" panose="02020603050405020304" pitchFamily="18" charset="0"/>
              </a:rPr>
              <a:t>Istinja secara </a:t>
            </a:r>
            <a:r>
              <a:rPr lang="en-ID" sz="1800" b="0" i="0" dirty="0" err="1">
                <a:solidFill>
                  <a:schemeClr val="tx1"/>
                </a:solidFill>
                <a:effectLst/>
                <a:latin typeface="Times New Roman" panose="02020603050405020304" pitchFamily="18" charset="0"/>
                <a:cs typeface="Times New Roman" panose="02020603050405020304" pitchFamily="18" charset="0"/>
              </a:rPr>
              <a:t>terminologi</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syariat</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adalah</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membersihkan</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sesuatu</a:t>
            </a:r>
            <a:r>
              <a:rPr lang="en-ID" sz="1800" b="0" i="0" dirty="0">
                <a:solidFill>
                  <a:schemeClr val="tx1"/>
                </a:solidFill>
                <a:effectLst/>
                <a:latin typeface="Times New Roman" panose="02020603050405020304" pitchFamily="18" charset="0"/>
                <a:cs typeface="Times New Roman" panose="02020603050405020304" pitchFamily="18" charset="0"/>
              </a:rPr>
              <a:t> yang </a:t>
            </a:r>
            <a:r>
              <a:rPr lang="en-ID" sz="1800" b="0" i="0" dirty="0" err="1">
                <a:solidFill>
                  <a:schemeClr val="tx1"/>
                </a:solidFill>
                <a:effectLst/>
                <a:latin typeface="Times New Roman" panose="02020603050405020304" pitchFamily="18" charset="0"/>
                <a:cs typeface="Times New Roman" panose="02020603050405020304" pitchFamily="18" charset="0"/>
              </a:rPr>
              <a:t>keluar</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dari</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kemaluan</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kubul</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ataupun</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dubur</a:t>
            </a:r>
            <a:r>
              <a:rPr lang="en-ID" sz="1800" b="0" i="0" dirty="0">
                <a:solidFill>
                  <a:schemeClr val="tx1"/>
                </a:solidFill>
                <a:effectLst/>
                <a:latin typeface="Times New Roman" panose="02020603050405020304" pitchFamily="18" charset="0"/>
                <a:cs typeface="Times New Roman" panose="02020603050405020304" pitchFamily="18" charset="0"/>
              </a:rPr>
              <a:t>, </a:t>
            </a:r>
            <a:r>
              <a:rPr lang="id-ID" sz="1800" b="0" i="0" dirty="0">
                <a:solidFill>
                  <a:schemeClr val="tx1"/>
                </a:solidFill>
                <a:effectLst/>
                <a:latin typeface="Times New Roman" panose="02020603050405020304" pitchFamily="18" charset="0"/>
                <a:cs typeface="Times New Roman" panose="02020603050405020304" pitchFamily="18" charset="0"/>
              </a:rPr>
              <a:t>dengan </a:t>
            </a:r>
            <a:r>
              <a:rPr lang="en-ID" sz="1800" b="0" i="0" dirty="0" err="1">
                <a:solidFill>
                  <a:schemeClr val="tx1"/>
                </a:solidFill>
                <a:effectLst/>
                <a:latin typeface="Times New Roman" panose="02020603050405020304" pitchFamily="18" charset="0"/>
                <a:cs typeface="Times New Roman" panose="02020603050405020304" pitchFamily="18" charset="0"/>
              </a:rPr>
              <a:t>menggunakan</a:t>
            </a:r>
            <a:r>
              <a:rPr lang="en-ID" sz="1800" b="0" i="0" dirty="0">
                <a:solidFill>
                  <a:schemeClr val="tx1"/>
                </a:solidFill>
                <a:effectLst/>
                <a:latin typeface="Times New Roman" panose="02020603050405020304" pitchFamily="18" charset="0"/>
                <a:cs typeface="Times New Roman" panose="02020603050405020304" pitchFamily="18" charset="0"/>
              </a:rPr>
              <a:t> air </a:t>
            </a:r>
            <a:r>
              <a:rPr lang="en-ID" sz="1800" b="0" i="0" dirty="0" err="1">
                <a:solidFill>
                  <a:schemeClr val="tx1"/>
                </a:solidFill>
                <a:effectLst/>
                <a:latin typeface="Times New Roman" panose="02020603050405020304" pitchFamily="18" charset="0"/>
                <a:cs typeface="Times New Roman" panose="02020603050405020304" pitchFamily="18" charset="0"/>
              </a:rPr>
              <a:t>atau</a:t>
            </a:r>
            <a:r>
              <a:rPr lang="en-ID" sz="1800" b="0" i="0" dirty="0">
                <a:solidFill>
                  <a:schemeClr val="tx1"/>
                </a:solidFill>
                <a:effectLst/>
                <a:latin typeface="Times New Roman" panose="02020603050405020304" pitchFamily="18" charset="0"/>
                <a:cs typeface="Times New Roman" panose="02020603050405020304" pitchFamily="18" charset="0"/>
              </a:rPr>
              <a:t> batu yang </a:t>
            </a:r>
            <a:r>
              <a:rPr lang="en-ID" sz="1800" b="0" i="0" dirty="0" err="1">
                <a:solidFill>
                  <a:schemeClr val="tx1"/>
                </a:solidFill>
                <a:effectLst/>
                <a:latin typeface="Times New Roman" panose="02020603050405020304" pitchFamily="18" charset="0"/>
                <a:cs typeface="Times New Roman" panose="02020603050405020304" pitchFamily="18" charset="0"/>
              </a:rPr>
              <a:t>terikat</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beberapa</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syarat</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tertentu</a:t>
            </a:r>
            <a:r>
              <a:rPr lang="en-ID" sz="1800" b="0" i="0" dirty="0">
                <a:solidFill>
                  <a:schemeClr val="tx1"/>
                </a:solidFill>
                <a:effectLst/>
                <a:latin typeface="Times New Roman" panose="02020603050405020304" pitchFamily="18" charset="0"/>
                <a:cs typeface="Times New Roman" panose="02020603050405020304" pitchFamily="18" charset="0"/>
              </a:rPr>
              <a:t>. (</a:t>
            </a:r>
            <a:r>
              <a:rPr lang="id-ID" sz="1800" b="0" i="0" dirty="0">
                <a:solidFill>
                  <a:schemeClr val="tx1"/>
                </a:solidFill>
                <a:effectLst/>
                <a:latin typeface="Times New Roman" panose="02020603050405020304" pitchFamily="18" charset="0"/>
                <a:cs typeface="Times New Roman" panose="02020603050405020304" pitchFamily="18" charset="0"/>
              </a:rPr>
              <a:t>Syech </a:t>
            </a:r>
            <a:r>
              <a:rPr lang="en-ID" sz="1800" b="0" i="0" dirty="0">
                <a:solidFill>
                  <a:schemeClr val="tx1"/>
                </a:solidFill>
                <a:effectLst/>
                <a:latin typeface="Times New Roman" panose="02020603050405020304" pitchFamily="18" charset="0"/>
                <a:cs typeface="Times New Roman" panose="02020603050405020304" pitchFamily="18" charset="0"/>
              </a:rPr>
              <a:t>Muhammad Nawawi bin Umar al-</a:t>
            </a:r>
            <a:r>
              <a:rPr lang="en-ID" sz="1800" b="0" i="0" dirty="0" err="1">
                <a:solidFill>
                  <a:schemeClr val="tx1"/>
                </a:solidFill>
                <a:effectLst/>
                <a:latin typeface="Times New Roman" panose="02020603050405020304" pitchFamily="18" charset="0"/>
                <a:cs typeface="Times New Roman" panose="02020603050405020304" pitchFamily="18" charset="0"/>
              </a:rPr>
              <a:t>Bantani</a:t>
            </a:r>
            <a:r>
              <a:rPr lang="en-ID" sz="1800" b="0" i="0" dirty="0">
                <a:solidFill>
                  <a:schemeClr val="tx1"/>
                </a:solidFill>
                <a:effectLst/>
                <a:latin typeface="Times New Roman" panose="02020603050405020304" pitchFamily="18" charset="0"/>
                <a:cs typeface="Times New Roman" panose="02020603050405020304" pitchFamily="18" charset="0"/>
              </a:rPr>
              <a:t>, at-</a:t>
            </a:r>
            <a:r>
              <a:rPr lang="en-ID" sz="1800" b="0" i="0" dirty="0" err="1">
                <a:solidFill>
                  <a:schemeClr val="tx1"/>
                </a:solidFill>
                <a:effectLst/>
                <a:latin typeface="Times New Roman" panose="02020603050405020304" pitchFamily="18" charset="0"/>
                <a:cs typeface="Times New Roman" panose="02020603050405020304" pitchFamily="18" charset="0"/>
              </a:rPr>
              <a:t>Tausyîh</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alâ</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Ibni</a:t>
            </a:r>
            <a:r>
              <a:rPr lang="en-ID" sz="1800" b="0" i="0" dirty="0">
                <a:solidFill>
                  <a:schemeClr val="tx1"/>
                </a:solidFill>
                <a:effectLst/>
                <a:latin typeface="Times New Roman" panose="02020603050405020304" pitchFamily="18" charset="0"/>
                <a:cs typeface="Times New Roman" panose="02020603050405020304" pitchFamily="18" charset="0"/>
              </a:rPr>
              <a:t> </a:t>
            </a:r>
            <a:r>
              <a:rPr lang="en-ID" sz="1800" b="0" i="0" dirty="0" err="1">
                <a:solidFill>
                  <a:schemeClr val="tx1"/>
                </a:solidFill>
                <a:effectLst/>
                <a:latin typeface="Times New Roman" panose="02020603050405020304" pitchFamily="18" charset="0"/>
                <a:cs typeface="Times New Roman" panose="02020603050405020304" pitchFamily="18" charset="0"/>
              </a:rPr>
              <a:t>Qasim</a:t>
            </a:r>
            <a:r>
              <a:rPr lang="id-ID" sz="1800" b="0" i="0" dirty="0">
                <a:solidFill>
                  <a:schemeClr val="tx1"/>
                </a:solidFill>
                <a:effectLst/>
                <a:latin typeface="Times New Roman" panose="02020603050405020304" pitchFamily="18" charset="0"/>
                <a:cs typeface="Times New Roman" panose="02020603050405020304" pitchFamily="18" charset="0"/>
              </a:rPr>
              <a:t>.</a:t>
            </a:r>
          </a:p>
          <a:p>
            <a:pPr algn="just"/>
            <a:endParaRPr lang="id-ID" sz="1800" b="1" i="0" dirty="0">
              <a:solidFill>
                <a:schemeClr val="tx1"/>
              </a:solidFill>
              <a:effectLst/>
              <a:latin typeface="Times New Roman" panose="02020603050405020304" pitchFamily="18" charset="0"/>
              <a:cs typeface="Times New Roman" panose="02020603050405020304" pitchFamily="18" charset="0"/>
            </a:endParaRPr>
          </a:p>
          <a:p>
            <a:pPr algn="just"/>
            <a:r>
              <a:rPr lang="id-ID" sz="1800" b="1" i="0" dirty="0">
                <a:solidFill>
                  <a:schemeClr val="tx1"/>
                </a:solidFill>
                <a:effectLst/>
                <a:latin typeface="Times New Roman" panose="02020603050405020304" pitchFamily="18" charset="0"/>
                <a:cs typeface="Times New Roman" panose="02020603050405020304" pitchFamily="18" charset="0"/>
              </a:rPr>
              <a:t>Hukum Istinja’ adalah Wajib</a:t>
            </a:r>
          </a:p>
        </p:txBody>
      </p:sp>
      <p:sp>
        <p:nvSpPr>
          <p:cNvPr id="3" name="Title 1">
            <a:extLst>
              <a:ext uri="{FF2B5EF4-FFF2-40B4-BE49-F238E27FC236}">
                <a16:creationId xmlns:a16="http://schemas.microsoft.com/office/drawing/2014/main" id="{24CA99E8-F62C-5050-4CDF-5594EB2FB972}"/>
              </a:ext>
            </a:extLst>
          </p:cNvPr>
          <p:cNvSpPr txBox="1">
            <a:spLocks/>
          </p:cNvSpPr>
          <p:nvPr/>
        </p:nvSpPr>
        <p:spPr>
          <a:xfrm>
            <a:off x="1084297" y="3274944"/>
            <a:ext cx="7506506" cy="852197"/>
          </a:xfrm>
          <a:prstGeom prst="rect">
            <a:avLst/>
          </a:prstGeom>
        </p:spPr>
        <p:txBody>
          <a:bodyPr vert="horz" lIns="0" tIns="45720" rIns="0" bIns="0" anchor="b">
            <a:noAutofit/>
            <a:scene3d>
              <a:camera prst="orthographicFront"/>
              <a:lightRig rig="freezing" dir="t">
                <a:rot lat="0" lon="0" rev="5640000"/>
              </a:lightRig>
            </a:scene3d>
            <a:sp3d prstMaterial="flat">
              <a:contourClr>
                <a:schemeClr val="tx2"/>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just"/>
            <a:r>
              <a:rPr lang="id-ID" sz="2000" b="1" dirty="0">
                <a:solidFill>
                  <a:schemeClr val="tx1"/>
                </a:solidFill>
                <a:latin typeface="Times New Roman" panose="02020603050405020304" pitchFamily="18" charset="0"/>
                <a:cs typeface="Times New Roman" panose="02020603050405020304" pitchFamily="18" charset="0"/>
              </a:rPr>
              <a:t>Alat Istinja’ ada dua :</a:t>
            </a:r>
          </a:p>
          <a:p>
            <a:pPr marL="457200" indent="-457200" algn="just">
              <a:buAutoNum type="arabicPeriod"/>
            </a:pPr>
            <a:r>
              <a:rPr lang="id-ID" sz="2000" dirty="0">
                <a:solidFill>
                  <a:schemeClr val="tx1"/>
                </a:solidFill>
                <a:latin typeface="Times New Roman" panose="02020603050405020304" pitchFamily="18" charset="0"/>
                <a:cs typeface="Times New Roman" panose="02020603050405020304" pitchFamily="18" charset="0"/>
              </a:rPr>
              <a:t>Air</a:t>
            </a:r>
          </a:p>
          <a:p>
            <a:pPr marL="457200" indent="-457200" algn="just">
              <a:buAutoNum type="arabicPeriod"/>
            </a:pPr>
            <a:r>
              <a:rPr lang="id-ID" sz="2000" dirty="0">
                <a:solidFill>
                  <a:schemeClr val="tx1"/>
                </a:solidFill>
                <a:latin typeface="Times New Roman" panose="02020603050405020304" pitchFamily="18" charset="0"/>
                <a:cs typeface="Times New Roman" panose="02020603050405020304" pitchFamily="18" charset="0"/>
              </a:rPr>
              <a:t>Batu atau sejenisnya yang tidak cair.</a:t>
            </a:r>
            <a:endParaRPr lang="id-ID" sz="20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E8CE144-C1D5-EAEF-E7D8-075C1E5C750E}"/>
              </a:ext>
            </a:extLst>
          </p:cNvPr>
          <p:cNvSpPr txBox="1"/>
          <p:nvPr/>
        </p:nvSpPr>
        <p:spPr>
          <a:xfrm>
            <a:off x="971599" y="4365104"/>
            <a:ext cx="7385505" cy="2031325"/>
          </a:xfrm>
          <a:prstGeom prst="rect">
            <a:avLst/>
          </a:prstGeom>
          <a:noFill/>
        </p:spPr>
        <p:txBody>
          <a:bodyPr wrap="square">
            <a:spAutoFit/>
          </a:bodyPr>
          <a:lstStyle/>
          <a:p>
            <a:pPr algn="just"/>
            <a:r>
              <a:rPr lang="en-ID" b="1" i="0" dirty="0" err="1">
                <a:solidFill>
                  <a:srgbClr val="212121"/>
                </a:solidFill>
                <a:effectLst/>
                <a:latin typeface="Times New Roman" panose="02020603050405020304" pitchFamily="18" charset="0"/>
                <a:cs typeface="Times New Roman" panose="02020603050405020304" pitchFamily="18" charset="0"/>
              </a:rPr>
              <a:t>Ketentuan</a:t>
            </a:r>
            <a:r>
              <a:rPr lang="en-ID" b="1" i="0" dirty="0">
                <a:solidFill>
                  <a:srgbClr val="212121"/>
                </a:solidFill>
                <a:effectLst/>
                <a:latin typeface="Times New Roman" panose="02020603050405020304" pitchFamily="18" charset="0"/>
                <a:cs typeface="Times New Roman" panose="02020603050405020304" pitchFamily="18" charset="0"/>
              </a:rPr>
              <a:t> </a:t>
            </a:r>
            <a:r>
              <a:rPr lang="en-ID" b="1" i="0" dirty="0" err="1">
                <a:solidFill>
                  <a:srgbClr val="212121"/>
                </a:solidFill>
                <a:effectLst/>
                <a:latin typeface="Times New Roman" panose="02020603050405020304" pitchFamily="18" charset="0"/>
                <a:cs typeface="Times New Roman" panose="02020603050405020304" pitchFamily="18" charset="0"/>
              </a:rPr>
              <a:t>Istinja</a:t>
            </a:r>
            <a:endParaRPr lang="id-ID" b="1" dirty="0">
              <a:solidFill>
                <a:srgbClr val="212121"/>
              </a:solidFill>
              <a:latin typeface="Times New Roman" panose="02020603050405020304" pitchFamily="18" charset="0"/>
              <a:cs typeface="Times New Roman" panose="02020603050405020304" pitchFamily="18" charset="0"/>
            </a:endParaRPr>
          </a:p>
          <a:p>
            <a:pPr algn="just"/>
            <a:r>
              <a:rPr lang="id-ID" b="0" i="0" dirty="0">
                <a:solidFill>
                  <a:srgbClr val="212121"/>
                </a:solidFill>
                <a:effectLst/>
                <a:latin typeface="Times New Roman" panose="02020603050405020304" pitchFamily="18" charset="0"/>
                <a:cs typeface="Times New Roman" panose="02020603050405020304" pitchFamily="18" charset="0"/>
              </a:rPr>
              <a:t>Ada tiga cara yang dapat dipilih dalam istinja’ :</a:t>
            </a:r>
          </a:p>
          <a:p>
            <a:pPr algn="just"/>
            <a:r>
              <a:rPr lang="en-ID" b="0" i="0" dirty="0">
                <a:solidFill>
                  <a:srgbClr val="212121"/>
                </a:solidFill>
                <a:effectLst/>
                <a:latin typeface="Times New Roman" panose="02020603050405020304" pitchFamily="18" charset="0"/>
                <a:cs typeface="Times New Roman" panose="02020603050405020304" pitchFamily="18" charset="0"/>
              </a:rPr>
              <a:t>(1)</a:t>
            </a:r>
            <a:r>
              <a:rPr lang="id-ID" dirty="0">
                <a:solidFill>
                  <a:srgbClr val="212121"/>
                </a:solidFill>
                <a:latin typeface="Times New Roman" panose="02020603050405020304" pitchFamily="18" charset="0"/>
                <a:cs typeface="Times New Roman" panose="02020603050405020304" pitchFamily="18" charset="0"/>
              </a:rPr>
              <a:t>I</a:t>
            </a:r>
            <a:r>
              <a:rPr lang="en-ID" b="0" i="0" dirty="0" err="1">
                <a:solidFill>
                  <a:srgbClr val="212121"/>
                </a:solidFill>
                <a:effectLst/>
                <a:latin typeface="Times New Roman" panose="02020603050405020304" pitchFamily="18" charset="0"/>
                <a:cs typeface="Times New Roman" panose="02020603050405020304" pitchFamily="18" charset="0"/>
              </a:rPr>
              <a:t>stinja</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dengan</a:t>
            </a:r>
            <a:r>
              <a:rPr lang="en-ID" b="0" i="0" dirty="0">
                <a:solidFill>
                  <a:srgbClr val="212121"/>
                </a:solidFill>
                <a:effectLst/>
                <a:latin typeface="Times New Roman" panose="02020603050405020304" pitchFamily="18" charset="0"/>
                <a:cs typeface="Times New Roman" panose="02020603050405020304" pitchFamily="18" charset="0"/>
              </a:rPr>
              <a:t> batu </a:t>
            </a:r>
            <a:r>
              <a:rPr lang="en-ID" b="0" i="0" dirty="0" err="1">
                <a:solidFill>
                  <a:srgbClr val="212121"/>
                </a:solidFill>
                <a:effectLst/>
                <a:latin typeface="Times New Roman" panose="02020603050405020304" pitchFamily="18" charset="0"/>
                <a:cs typeface="Times New Roman" panose="02020603050405020304" pitchFamily="18" charset="0"/>
              </a:rPr>
              <a:t>terlebih</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dahulu</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lalu</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dengan</a:t>
            </a:r>
            <a:r>
              <a:rPr lang="en-ID" b="0" i="0" dirty="0">
                <a:solidFill>
                  <a:srgbClr val="212121"/>
                </a:solidFill>
                <a:effectLst/>
                <a:latin typeface="Times New Roman" panose="02020603050405020304" pitchFamily="18" charset="0"/>
                <a:cs typeface="Times New Roman" panose="02020603050405020304" pitchFamily="18" charset="0"/>
              </a:rPr>
              <a:t> air, dan </a:t>
            </a:r>
            <a:r>
              <a:rPr lang="en-ID" b="0" i="0" dirty="0" err="1">
                <a:solidFill>
                  <a:srgbClr val="212121"/>
                </a:solidFill>
                <a:effectLst/>
                <a:latin typeface="Times New Roman" panose="02020603050405020304" pitchFamily="18" charset="0"/>
                <a:cs typeface="Times New Roman" panose="02020603050405020304" pitchFamily="18" charset="0"/>
              </a:rPr>
              <a:t>ini</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cara</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terbaik</a:t>
            </a:r>
            <a:r>
              <a:rPr lang="id-ID" dirty="0">
                <a:solidFill>
                  <a:srgbClr val="212121"/>
                </a:solidFill>
                <a:latin typeface="Times New Roman" panose="02020603050405020304" pitchFamily="18" charset="0"/>
                <a:cs typeface="Times New Roman" panose="02020603050405020304" pitchFamily="18" charset="0"/>
              </a:rPr>
              <a:t>.</a:t>
            </a:r>
            <a:r>
              <a:rPr lang="en-ID" b="0" i="0" dirty="0">
                <a:solidFill>
                  <a:srgbClr val="212121"/>
                </a:solidFill>
                <a:effectLst/>
                <a:latin typeface="Times New Roman" panose="02020603050405020304" pitchFamily="18" charset="0"/>
                <a:cs typeface="Times New Roman" panose="02020603050405020304" pitchFamily="18" charset="0"/>
              </a:rPr>
              <a:t> </a:t>
            </a:r>
            <a:endParaRPr lang="id-ID" b="0" i="0" dirty="0">
              <a:solidFill>
                <a:srgbClr val="212121"/>
              </a:solidFill>
              <a:effectLst/>
              <a:latin typeface="Times New Roman" panose="02020603050405020304" pitchFamily="18" charset="0"/>
              <a:cs typeface="Times New Roman" panose="02020603050405020304" pitchFamily="18" charset="0"/>
            </a:endParaRPr>
          </a:p>
          <a:p>
            <a:pPr algn="just"/>
            <a:r>
              <a:rPr lang="en-ID" b="0" i="0" dirty="0">
                <a:solidFill>
                  <a:srgbClr val="212121"/>
                </a:solidFill>
                <a:effectLst/>
                <a:latin typeface="Times New Roman" panose="02020603050405020304" pitchFamily="18" charset="0"/>
                <a:cs typeface="Times New Roman" panose="02020603050405020304" pitchFamily="18" charset="0"/>
              </a:rPr>
              <a:t>(2) </a:t>
            </a:r>
            <a:r>
              <a:rPr lang="id-ID" dirty="0">
                <a:solidFill>
                  <a:srgbClr val="212121"/>
                </a:solidFill>
                <a:latin typeface="Times New Roman" panose="02020603050405020304" pitchFamily="18" charset="0"/>
                <a:cs typeface="Times New Roman" panose="02020603050405020304" pitchFamily="18" charset="0"/>
              </a:rPr>
              <a:t>I</a:t>
            </a:r>
            <a:r>
              <a:rPr lang="en-ID" b="0" i="0" dirty="0" err="1">
                <a:solidFill>
                  <a:srgbClr val="212121"/>
                </a:solidFill>
                <a:effectLst/>
                <a:latin typeface="Times New Roman" panose="02020603050405020304" pitchFamily="18" charset="0"/>
                <a:cs typeface="Times New Roman" panose="02020603050405020304" pitchFamily="18" charset="0"/>
              </a:rPr>
              <a:t>stinja</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dengan</a:t>
            </a:r>
            <a:r>
              <a:rPr lang="en-ID" b="0" i="0" dirty="0">
                <a:solidFill>
                  <a:srgbClr val="212121"/>
                </a:solidFill>
                <a:effectLst/>
                <a:latin typeface="Times New Roman" panose="02020603050405020304" pitchFamily="18" charset="0"/>
                <a:cs typeface="Times New Roman" panose="02020603050405020304" pitchFamily="18" charset="0"/>
              </a:rPr>
              <a:t> air </a:t>
            </a:r>
            <a:r>
              <a:rPr lang="en-ID" b="0" i="0" dirty="0" err="1">
                <a:solidFill>
                  <a:srgbClr val="212121"/>
                </a:solidFill>
                <a:effectLst/>
                <a:latin typeface="Times New Roman" panose="02020603050405020304" pitchFamily="18" charset="0"/>
                <a:cs typeface="Times New Roman" panose="02020603050405020304" pitchFamily="18" charset="0"/>
              </a:rPr>
              <a:t>saja</a:t>
            </a:r>
            <a:r>
              <a:rPr lang="id-ID" dirty="0">
                <a:solidFill>
                  <a:srgbClr val="212121"/>
                </a:solidFill>
                <a:latin typeface="Times New Roman" panose="02020603050405020304" pitchFamily="18" charset="0"/>
                <a:cs typeface="Times New Roman" panose="02020603050405020304" pitchFamily="18" charset="0"/>
              </a:rPr>
              <a:t>.</a:t>
            </a:r>
            <a:endParaRPr lang="id-ID" b="0" i="0" dirty="0">
              <a:solidFill>
                <a:srgbClr val="212121"/>
              </a:solidFill>
              <a:effectLst/>
              <a:latin typeface="Times New Roman" panose="02020603050405020304" pitchFamily="18" charset="0"/>
              <a:cs typeface="Times New Roman" panose="02020603050405020304" pitchFamily="18" charset="0"/>
            </a:endParaRPr>
          </a:p>
          <a:p>
            <a:pPr algn="just"/>
            <a:r>
              <a:rPr lang="en-ID" b="0" i="0" dirty="0">
                <a:solidFill>
                  <a:srgbClr val="212121"/>
                </a:solidFill>
                <a:effectLst/>
                <a:latin typeface="Times New Roman" panose="02020603050405020304" pitchFamily="18" charset="0"/>
                <a:cs typeface="Times New Roman" panose="02020603050405020304" pitchFamily="18" charset="0"/>
              </a:rPr>
              <a:t>(3) </a:t>
            </a:r>
            <a:r>
              <a:rPr lang="id-ID" dirty="0">
                <a:solidFill>
                  <a:srgbClr val="212121"/>
                </a:solidFill>
                <a:latin typeface="Times New Roman" panose="02020603050405020304" pitchFamily="18" charset="0"/>
                <a:cs typeface="Times New Roman" panose="02020603050405020304" pitchFamily="18" charset="0"/>
              </a:rPr>
              <a:t>I</a:t>
            </a:r>
            <a:r>
              <a:rPr lang="en-ID" b="0" i="0" dirty="0" err="1">
                <a:solidFill>
                  <a:srgbClr val="212121"/>
                </a:solidFill>
                <a:effectLst/>
                <a:latin typeface="Times New Roman" panose="02020603050405020304" pitchFamily="18" charset="0"/>
                <a:cs typeface="Times New Roman" panose="02020603050405020304" pitchFamily="18" charset="0"/>
              </a:rPr>
              <a:t>stinja</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dengan</a:t>
            </a:r>
            <a:r>
              <a:rPr lang="en-ID" b="0" i="0" dirty="0">
                <a:solidFill>
                  <a:srgbClr val="212121"/>
                </a:solidFill>
                <a:effectLst/>
                <a:latin typeface="Times New Roman" panose="02020603050405020304" pitchFamily="18" charset="0"/>
                <a:cs typeface="Times New Roman" panose="02020603050405020304" pitchFamily="18" charset="0"/>
              </a:rPr>
              <a:t> batu </a:t>
            </a:r>
            <a:r>
              <a:rPr lang="en-ID" b="0" i="0" dirty="0" err="1">
                <a:solidFill>
                  <a:srgbClr val="212121"/>
                </a:solidFill>
                <a:effectLst/>
                <a:latin typeface="Times New Roman" panose="02020603050405020304" pitchFamily="18" charset="0"/>
                <a:cs typeface="Times New Roman" panose="02020603050405020304" pitchFamily="18" charset="0"/>
              </a:rPr>
              <a:t>saja</a:t>
            </a:r>
            <a:r>
              <a:rPr lang="en-ID" b="0" i="0" dirty="0">
                <a:solidFill>
                  <a:srgbClr val="212121"/>
                </a:solidFill>
                <a:effectLst/>
                <a:latin typeface="Times New Roman" panose="02020603050405020304" pitchFamily="18" charset="0"/>
                <a:cs typeface="Times New Roman" panose="02020603050405020304" pitchFamily="18" charset="0"/>
              </a:rPr>
              <a:t>. </a:t>
            </a:r>
            <a:endParaRPr lang="id-ID" b="0" i="0" dirty="0">
              <a:solidFill>
                <a:srgbClr val="212121"/>
              </a:solidFill>
              <a:effectLst/>
              <a:latin typeface="Times New Roman" panose="02020603050405020304" pitchFamily="18" charset="0"/>
              <a:cs typeface="Times New Roman" panose="02020603050405020304" pitchFamily="18" charset="0"/>
            </a:endParaRPr>
          </a:p>
          <a:p>
            <a:pPr algn="just"/>
            <a:r>
              <a:rPr lang="en-ID" b="0" i="0" dirty="0" err="1">
                <a:solidFill>
                  <a:srgbClr val="212121"/>
                </a:solidFill>
                <a:effectLst/>
                <a:latin typeface="Times New Roman" panose="02020603050405020304" pitchFamily="18" charset="0"/>
                <a:cs typeface="Times New Roman" panose="02020603050405020304" pitchFamily="18" charset="0"/>
              </a:rPr>
              <a:t>Namun</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jika</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dibandingkan</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antara</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pilihan</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kedua</a:t>
            </a:r>
            <a:r>
              <a:rPr lang="en-ID" b="0" i="0" dirty="0">
                <a:solidFill>
                  <a:srgbClr val="212121"/>
                </a:solidFill>
                <a:effectLst/>
                <a:latin typeface="Times New Roman" panose="02020603050405020304" pitchFamily="18" charset="0"/>
                <a:cs typeface="Times New Roman" panose="02020603050405020304" pitchFamily="18" charset="0"/>
              </a:rPr>
              <a:t> dan </a:t>
            </a:r>
            <a:r>
              <a:rPr lang="en-ID" b="0" i="0" dirty="0" err="1">
                <a:solidFill>
                  <a:srgbClr val="212121"/>
                </a:solidFill>
                <a:effectLst/>
                <a:latin typeface="Times New Roman" panose="02020603050405020304" pitchFamily="18" charset="0"/>
                <a:cs typeface="Times New Roman" panose="02020603050405020304" pitchFamily="18" charset="0"/>
              </a:rPr>
              <a:t>ketiga</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lebih</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baik</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pilihan</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kedua</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yaitu</a:t>
            </a:r>
            <a:r>
              <a:rPr lang="en-ID" b="0" i="0" dirty="0">
                <a:solidFill>
                  <a:srgbClr val="212121"/>
                </a:solidFill>
                <a:effectLst/>
                <a:latin typeface="Times New Roman" panose="02020603050405020304" pitchFamily="18" charset="0"/>
                <a:cs typeface="Times New Roman" panose="02020603050405020304" pitchFamily="18" charset="0"/>
              </a:rPr>
              <a:t> </a:t>
            </a:r>
            <a:r>
              <a:rPr lang="en-ID" b="0" i="0" dirty="0" err="1">
                <a:solidFill>
                  <a:srgbClr val="212121"/>
                </a:solidFill>
                <a:effectLst/>
                <a:latin typeface="Times New Roman" panose="02020603050405020304" pitchFamily="18" charset="0"/>
                <a:cs typeface="Times New Roman" panose="02020603050405020304" pitchFamily="18" charset="0"/>
              </a:rPr>
              <a:t>menggunakan</a:t>
            </a:r>
            <a:r>
              <a:rPr lang="en-ID" b="0" i="0" dirty="0">
                <a:solidFill>
                  <a:srgbClr val="212121"/>
                </a:solidFill>
                <a:effectLst/>
                <a:latin typeface="Times New Roman" panose="02020603050405020304" pitchFamily="18" charset="0"/>
                <a:cs typeface="Times New Roman" panose="02020603050405020304" pitchFamily="18" charset="0"/>
              </a:rPr>
              <a:t> air.</a:t>
            </a:r>
            <a:endParaRPr lang="en-ID"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366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B0E380-CC3F-DA56-58F0-F60AD226D450}"/>
              </a:ext>
            </a:extLst>
          </p:cNvPr>
          <p:cNvSpPr txBox="1"/>
          <p:nvPr/>
        </p:nvSpPr>
        <p:spPr>
          <a:xfrm>
            <a:off x="454153" y="356260"/>
            <a:ext cx="8352928" cy="5970865"/>
          </a:xfrm>
          <a:prstGeom prst="rect">
            <a:avLst/>
          </a:prstGeom>
          <a:noFill/>
        </p:spPr>
        <p:txBody>
          <a:bodyPr wrap="square">
            <a:spAutoFit/>
          </a:bodyPr>
          <a:lstStyle/>
          <a:p>
            <a:pPr algn="just"/>
            <a:r>
              <a:rPr lang="id-ID" sz="2400" b="1" i="1" dirty="0">
                <a:solidFill>
                  <a:schemeClr val="tx1"/>
                </a:solidFill>
                <a:effectLst/>
                <a:latin typeface="Times New Roman" panose="02020603050405020304" pitchFamily="18" charset="0"/>
                <a:cs typeface="Times New Roman" panose="02020603050405020304" pitchFamily="18" charset="0"/>
              </a:rPr>
              <a:t>Dalil Istinja’</a:t>
            </a:r>
          </a:p>
          <a:p>
            <a:pPr algn="just"/>
            <a:endParaRPr lang="id-ID" sz="1600" b="1" i="0" dirty="0">
              <a:solidFill>
                <a:schemeClr val="tx1"/>
              </a:solidFill>
              <a:effectLst/>
              <a:latin typeface="Times New Roman" panose="02020603050405020304" pitchFamily="18" charset="0"/>
              <a:cs typeface="Times New Roman" panose="02020603050405020304" pitchFamily="18" charset="0"/>
            </a:endParaRPr>
          </a:p>
          <a:p>
            <a:pPr algn="just"/>
            <a:r>
              <a:rPr lang="ar-AE" sz="1600" b="0" i="0" dirty="0">
                <a:solidFill>
                  <a:srgbClr val="212121"/>
                </a:solidFill>
                <a:effectLst/>
                <a:latin typeface="Times New Roman" panose="02020603050405020304" pitchFamily="18" charset="0"/>
                <a:cs typeface="Times New Roman" panose="02020603050405020304" pitchFamily="18" charset="0"/>
              </a:rPr>
              <a:t>فِيْهِ رِجَالٌ يُحِبُّوْنَ أَنْ يَتَطَهَّرُوْا وَاللهُ يُحِبُّ الْمُطَّهِّرِيْنَ (التوبة: 108) </a:t>
            </a:r>
            <a:r>
              <a:rPr lang="id-ID" sz="1600" b="0" i="0" dirty="0">
                <a:solidFill>
                  <a:srgbClr val="212121"/>
                </a:solidFill>
                <a:effectLst/>
                <a:latin typeface="Times New Roman" panose="02020603050405020304" pitchFamily="18" charset="0"/>
                <a:cs typeface="Times New Roman" panose="02020603050405020304" pitchFamily="18" charset="0"/>
              </a:rPr>
              <a:t> </a:t>
            </a:r>
          </a:p>
          <a:p>
            <a:pPr algn="just"/>
            <a:r>
              <a:rPr lang="en-ID" sz="1600" b="0" i="1" dirty="0" err="1">
                <a:solidFill>
                  <a:srgbClr val="212121"/>
                </a:solidFill>
                <a:effectLst/>
                <a:latin typeface="Times New Roman" panose="02020603050405020304" pitchFamily="18" charset="0"/>
                <a:cs typeface="Times New Roman" panose="02020603050405020304" pitchFamily="18" charset="0"/>
              </a:rPr>
              <a:t>Artinya</a:t>
            </a:r>
            <a:r>
              <a:rPr lang="en-ID" sz="1600" b="0" i="1" dirty="0">
                <a:solidFill>
                  <a:srgbClr val="212121"/>
                </a:solidFill>
                <a:effectLst/>
                <a:latin typeface="Times New Roman" panose="02020603050405020304" pitchFamily="18" charset="0"/>
                <a:cs typeface="Times New Roman" panose="02020603050405020304" pitchFamily="18" charset="0"/>
              </a:rPr>
              <a:t>, “Di </a:t>
            </a:r>
            <a:r>
              <a:rPr lang="en-ID" sz="1600" b="0" i="1" dirty="0" err="1">
                <a:solidFill>
                  <a:srgbClr val="212121"/>
                </a:solidFill>
                <a:effectLst/>
                <a:latin typeface="Times New Roman" panose="02020603050405020304" pitchFamily="18" charset="0"/>
                <a:cs typeface="Times New Roman" panose="02020603050405020304" pitchFamily="18" charset="0"/>
              </a:rPr>
              <a:t>dalam</a:t>
            </a:r>
            <a:r>
              <a:rPr lang="en-ID" sz="1600" b="0" i="1" dirty="0">
                <a:solidFill>
                  <a:srgbClr val="212121"/>
                </a:solidFill>
                <a:effectLst/>
                <a:latin typeface="Times New Roman" panose="02020603050405020304" pitchFamily="18" charset="0"/>
                <a:cs typeface="Times New Roman" panose="02020603050405020304" pitchFamily="18" charset="0"/>
              </a:rPr>
              <a:t> masjid </a:t>
            </a:r>
            <a:r>
              <a:rPr lang="en-ID" sz="1600" b="0" i="1" dirty="0" err="1">
                <a:solidFill>
                  <a:srgbClr val="212121"/>
                </a:solidFill>
                <a:effectLst/>
                <a:latin typeface="Times New Roman" panose="02020603050405020304" pitchFamily="18" charset="0"/>
                <a:cs typeface="Times New Roman" panose="02020603050405020304" pitchFamily="18" charset="0"/>
              </a:rPr>
              <a:t>itu</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terdapat</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penduduk</a:t>
            </a:r>
            <a:r>
              <a:rPr lang="en-ID" sz="1600" b="0" i="1" dirty="0">
                <a:solidFill>
                  <a:srgbClr val="212121"/>
                </a:solidFill>
                <a:effectLst/>
                <a:latin typeface="Times New Roman" panose="02020603050405020304" pitchFamily="18" charset="0"/>
                <a:cs typeface="Times New Roman" panose="02020603050405020304" pitchFamily="18" charset="0"/>
              </a:rPr>
              <a:t> Quba yang </a:t>
            </a:r>
            <a:r>
              <a:rPr lang="en-ID" sz="1600" b="0" i="1" dirty="0" err="1">
                <a:solidFill>
                  <a:srgbClr val="212121"/>
                </a:solidFill>
                <a:effectLst/>
                <a:latin typeface="Times New Roman" panose="02020603050405020304" pitchFamily="18" charset="0"/>
                <a:cs typeface="Times New Roman" panose="02020603050405020304" pitchFamily="18" charset="0"/>
              </a:rPr>
              <a:t>bersuci</a:t>
            </a:r>
            <a:r>
              <a:rPr lang="en-ID" sz="1600" b="0" i="1" dirty="0">
                <a:solidFill>
                  <a:srgbClr val="212121"/>
                </a:solidFill>
                <a:effectLst/>
                <a:latin typeface="Times New Roman" panose="02020603050405020304" pitchFamily="18" charset="0"/>
                <a:cs typeface="Times New Roman" panose="02020603050405020304" pitchFamily="18" charset="0"/>
              </a:rPr>
              <a:t> dan </a:t>
            </a:r>
            <a:r>
              <a:rPr lang="en-ID" sz="1600" b="0" i="1" dirty="0" err="1">
                <a:solidFill>
                  <a:srgbClr val="212121"/>
                </a:solidFill>
                <a:effectLst/>
                <a:latin typeface="Times New Roman" panose="02020603050405020304" pitchFamily="18" charset="0"/>
                <a:cs typeface="Times New Roman" panose="02020603050405020304" pitchFamily="18" charset="0"/>
              </a:rPr>
              <a:t>membersihkan</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dirinya</a:t>
            </a:r>
            <a:r>
              <a:rPr lang="en-ID" sz="1600" b="0" i="1" dirty="0">
                <a:solidFill>
                  <a:srgbClr val="212121"/>
                </a:solidFill>
                <a:effectLst/>
                <a:latin typeface="Times New Roman" panose="02020603050405020304" pitchFamily="18" charset="0"/>
                <a:cs typeface="Times New Roman" panose="02020603050405020304" pitchFamily="18" charset="0"/>
              </a:rPr>
              <a:t>, Allah sangat </a:t>
            </a:r>
            <a:r>
              <a:rPr lang="en-ID" sz="1600" b="0" i="1" dirty="0" err="1">
                <a:solidFill>
                  <a:srgbClr val="212121"/>
                </a:solidFill>
                <a:effectLst/>
                <a:latin typeface="Times New Roman" panose="02020603050405020304" pitchFamily="18" charset="0"/>
                <a:cs typeface="Times New Roman" panose="02020603050405020304" pitchFamily="18" charset="0"/>
              </a:rPr>
              <a:t>cinta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kepada</a:t>
            </a:r>
            <a:r>
              <a:rPr lang="en-ID" sz="1600" b="0" i="1" dirty="0">
                <a:solidFill>
                  <a:srgbClr val="212121"/>
                </a:solidFill>
                <a:effectLst/>
                <a:latin typeface="Times New Roman" panose="02020603050405020304" pitchFamily="18" charset="0"/>
                <a:cs typeface="Times New Roman" panose="02020603050405020304" pitchFamily="18" charset="0"/>
              </a:rPr>
              <a:t> hamba-Nya yang </a:t>
            </a:r>
            <a:r>
              <a:rPr lang="en-ID" sz="1600" b="0" i="1" dirty="0" err="1">
                <a:solidFill>
                  <a:srgbClr val="212121"/>
                </a:solidFill>
                <a:effectLst/>
                <a:latin typeface="Times New Roman" panose="02020603050405020304" pitchFamily="18" charset="0"/>
                <a:cs typeface="Times New Roman" panose="02020603050405020304" pitchFamily="18" charset="0"/>
              </a:rPr>
              <a:t>bersuci</a:t>
            </a:r>
            <a:r>
              <a:rPr lang="en-ID" sz="1600" b="0" i="1" dirty="0">
                <a:solidFill>
                  <a:srgbClr val="212121"/>
                </a:solidFill>
                <a:effectLst/>
                <a:latin typeface="Times New Roman" panose="02020603050405020304" pitchFamily="18" charset="0"/>
                <a:cs typeface="Times New Roman" panose="02020603050405020304" pitchFamily="18" charset="0"/>
              </a:rPr>
              <a:t>.” (QS at-</a:t>
            </a:r>
            <a:r>
              <a:rPr lang="en-ID" sz="1600" b="0" i="1" dirty="0" err="1">
                <a:solidFill>
                  <a:srgbClr val="212121"/>
                </a:solidFill>
                <a:effectLst/>
                <a:latin typeface="Times New Roman" panose="02020603050405020304" pitchFamily="18" charset="0"/>
                <a:cs typeface="Times New Roman" panose="02020603050405020304" pitchFamily="18" charset="0"/>
              </a:rPr>
              <a:t>Taubah</a:t>
            </a:r>
            <a:r>
              <a:rPr lang="en-ID" sz="1600" b="0" i="1" dirty="0">
                <a:solidFill>
                  <a:srgbClr val="212121"/>
                </a:solidFill>
                <a:effectLst/>
                <a:latin typeface="Times New Roman" panose="02020603050405020304" pitchFamily="18" charset="0"/>
                <a:cs typeface="Times New Roman" panose="02020603050405020304" pitchFamily="18" charset="0"/>
              </a:rPr>
              <a:t>: 108)</a:t>
            </a:r>
            <a:endParaRPr lang="id-ID" sz="1600" b="0" i="1" dirty="0">
              <a:solidFill>
                <a:srgbClr val="212121"/>
              </a:solidFill>
              <a:effectLst/>
              <a:latin typeface="Times New Roman" panose="02020603050405020304" pitchFamily="18" charset="0"/>
              <a:cs typeface="Times New Roman" panose="02020603050405020304" pitchFamily="18" charset="0"/>
            </a:endParaRPr>
          </a:p>
          <a:p>
            <a:pPr algn="just"/>
            <a:endParaRPr lang="id-ID" sz="1600" i="1" dirty="0">
              <a:solidFill>
                <a:srgbClr val="212121"/>
              </a:solidFill>
              <a:latin typeface="Times New Roman" panose="02020603050405020304" pitchFamily="18" charset="0"/>
              <a:cs typeface="Times New Roman" panose="02020603050405020304" pitchFamily="18" charset="0"/>
            </a:endParaRPr>
          </a:p>
          <a:p>
            <a:pPr algn="just"/>
            <a:r>
              <a:rPr lang="id-ID" sz="1600" b="1" i="1" dirty="0">
                <a:solidFill>
                  <a:srgbClr val="212121"/>
                </a:solidFill>
                <a:latin typeface="Times New Roman" panose="02020603050405020304" pitchFamily="18" charset="0"/>
                <a:cs typeface="Times New Roman" panose="02020603050405020304" pitchFamily="18" charset="0"/>
              </a:rPr>
              <a:t>I</a:t>
            </a:r>
            <a:r>
              <a:rPr lang="en-ID" sz="1600" b="1" i="1" dirty="0" err="1">
                <a:solidFill>
                  <a:srgbClr val="212121"/>
                </a:solidFill>
                <a:effectLst/>
                <a:latin typeface="Times New Roman" panose="02020603050405020304" pitchFamily="18" charset="0"/>
                <a:cs typeface="Times New Roman" panose="02020603050405020304" pitchFamily="18" charset="0"/>
              </a:rPr>
              <a:t>stinja</a:t>
            </a:r>
            <a:r>
              <a:rPr lang="en-ID" sz="1600" b="1" i="1" dirty="0">
                <a:solidFill>
                  <a:srgbClr val="212121"/>
                </a:solidFill>
                <a:effectLst/>
                <a:latin typeface="Times New Roman" panose="02020603050405020304" pitchFamily="18" charset="0"/>
                <a:cs typeface="Times New Roman" panose="02020603050405020304" pitchFamily="18" charset="0"/>
              </a:rPr>
              <a:t> </a:t>
            </a:r>
            <a:r>
              <a:rPr lang="en-ID" sz="1600" b="1" i="1" dirty="0" err="1">
                <a:solidFill>
                  <a:srgbClr val="212121"/>
                </a:solidFill>
                <a:effectLst/>
                <a:latin typeface="Times New Roman" panose="02020603050405020304" pitchFamily="18" charset="0"/>
                <a:cs typeface="Times New Roman" panose="02020603050405020304" pitchFamily="18" charset="0"/>
              </a:rPr>
              <a:t>dengan</a:t>
            </a:r>
            <a:r>
              <a:rPr lang="en-ID" sz="1600" b="1" i="1" dirty="0">
                <a:solidFill>
                  <a:srgbClr val="212121"/>
                </a:solidFill>
                <a:effectLst/>
                <a:latin typeface="Times New Roman" panose="02020603050405020304" pitchFamily="18" charset="0"/>
                <a:cs typeface="Times New Roman" panose="02020603050405020304" pitchFamily="18" charset="0"/>
              </a:rPr>
              <a:t> batu</a:t>
            </a:r>
            <a:r>
              <a:rPr lang="en-ID" sz="1600" b="0" i="0" dirty="0">
                <a:solidFill>
                  <a:srgbClr val="212121"/>
                </a:solidFill>
                <a:effectLst/>
                <a:latin typeface="Times New Roman" panose="02020603050405020304" pitchFamily="18" charset="0"/>
                <a:cs typeface="Times New Roman" panose="02020603050405020304" pitchFamily="18" charset="0"/>
              </a:rPr>
              <a:t> </a:t>
            </a:r>
            <a:r>
              <a:rPr lang="en-ID" sz="1600" b="0" i="0" dirty="0" err="1">
                <a:solidFill>
                  <a:srgbClr val="212121"/>
                </a:solidFill>
                <a:effectLst/>
                <a:latin typeface="Times New Roman" panose="02020603050405020304" pitchFamily="18" charset="0"/>
                <a:cs typeface="Times New Roman" panose="02020603050405020304" pitchFamily="18" charset="0"/>
              </a:rPr>
              <a:t>adalah</a:t>
            </a:r>
            <a:r>
              <a:rPr lang="en-ID" sz="1600" b="0" i="0" dirty="0">
                <a:solidFill>
                  <a:srgbClr val="212121"/>
                </a:solidFill>
                <a:effectLst/>
                <a:latin typeface="Times New Roman" panose="02020603050405020304" pitchFamily="18" charset="0"/>
                <a:cs typeface="Times New Roman" panose="02020603050405020304" pitchFamily="18" charset="0"/>
              </a:rPr>
              <a:t> </a:t>
            </a:r>
            <a:r>
              <a:rPr lang="en-ID" sz="1600" b="0" i="0" dirty="0" err="1">
                <a:solidFill>
                  <a:srgbClr val="212121"/>
                </a:solidFill>
                <a:effectLst/>
                <a:latin typeface="Times New Roman" panose="02020603050405020304" pitchFamily="18" charset="0"/>
                <a:cs typeface="Times New Roman" panose="02020603050405020304" pitchFamily="18" charset="0"/>
              </a:rPr>
              <a:t>hadits</a:t>
            </a:r>
            <a:r>
              <a:rPr lang="en-ID" sz="1600" b="0" i="0" dirty="0">
                <a:solidFill>
                  <a:srgbClr val="212121"/>
                </a:solidFill>
                <a:effectLst/>
                <a:latin typeface="Times New Roman" panose="02020603050405020304" pitchFamily="18" charset="0"/>
                <a:cs typeface="Times New Roman" panose="02020603050405020304" pitchFamily="18" charset="0"/>
              </a:rPr>
              <a:t> </a:t>
            </a:r>
            <a:r>
              <a:rPr lang="en-ID" sz="1600" b="0" i="0" dirty="0" err="1">
                <a:solidFill>
                  <a:srgbClr val="212121"/>
                </a:solidFill>
                <a:effectLst/>
                <a:latin typeface="Times New Roman" panose="02020603050405020304" pitchFamily="18" charset="0"/>
                <a:cs typeface="Times New Roman" panose="02020603050405020304" pitchFamily="18" charset="0"/>
              </a:rPr>
              <a:t>riwayat</a:t>
            </a:r>
            <a:r>
              <a:rPr lang="en-ID" sz="1600" b="0" i="0" dirty="0">
                <a:solidFill>
                  <a:srgbClr val="212121"/>
                </a:solidFill>
                <a:effectLst/>
                <a:latin typeface="Times New Roman" panose="02020603050405020304" pitchFamily="18" charset="0"/>
                <a:cs typeface="Times New Roman" panose="02020603050405020304" pitchFamily="18" charset="0"/>
              </a:rPr>
              <a:t> Abdullah bin </a:t>
            </a:r>
            <a:r>
              <a:rPr lang="en-ID" sz="1600" b="0" i="0" dirty="0" err="1">
                <a:solidFill>
                  <a:srgbClr val="212121"/>
                </a:solidFill>
                <a:effectLst/>
                <a:latin typeface="Times New Roman" panose="02020603050405020304" pitchFamily="18" charset="0"/>
                <a:cs typeface="Times New Roman" panose="02020603050405020304" pitchFamily="18" charset="0"/>
              </a:rPr>
              <a:t>Mas’ud</a:t>
            </a:r>
            <a:r>
              <a:rPr lang="en-ID" sz="1600" b="0" i="0" dirty="0">
                <a:solidFill>
                  <a:srgbClr val="212121"/>
                </a:solidFill>
                <a:effectLst/>
                <a:latin typeface="Times New Roman" panose="02020603050405020304" pitchFamily="18" charset="0"/>
                <a:cs typeface="Times New Roman" panose="02020603050405020304" pitchFamily="18" charset="0"/>
              </a:rPr>
              <a:t> </a:t>
            </a:r>
            <a:r>
              <a:rPr lang="en-ID" sz="1600" b="0" i="0" dirty="0" err="1">
                <a:solidFill>
                  <a:srgbClr val="212121"/>
                </a:solidFill>
                <a:effectLst/>
                <a:latin typeface="Times New Roman" panose="02020603050405020304" pitchFamily="18" charset="0"/>
                <a:cs typeface="Times New Roman" panose="02020603050405020304" pitchFamily="18" charset="0"/>
              </a:rPr>
              <a:t>ra</a:t>
            </a:r>
            <a:r>
              <a:rPr lang="en-ID" sz="1600" b="0" i="0" dirty="0">
                <a:solidFill>
                  <a:srgbClr val="212121"/>
                </a:solidFill>
                <a:effectLst/>
                <a:latin typeface="Times New Roman" panose="02020603050405020304" pitchFamily="18" charset="0"/>
                <a:cs typeface="Times New Roman" panose="02020603050405020304" pitchFamily="18" charset="0"/>
              </a:rPr>
              <a:t>:</a:t>
            </a:r>
            <a:endParaRPr lang="id-ID" sz="1600" b="0" i="0" dirty="0">
              <a:solidFill>
                <a:srgbClr val="212121"/>
              </a:solidFill>
              <a:effectLst/>
              <a:latin typeface="Times New Roman" panose="02020603050405020304" pitchFamily="18" charset="0"/>
              <a:cs typeface="Times New Roman" panose="02020603050405020304" pitchFamily="18" charset="0"/>
            </a:endParaRPr>
          </a:p>
          <a:p>
            <a:pPr algn="just"/>
            <a:r>
              <a:rPr lang="en-ID" sz="1600" b="0" i="0" dirty="0">
                <a:solidFill>
                  <a:srgbClr val="212121"/>
                </a:solidFill>
                <a:effectLst/>
                <a:latin typeface="Times New Roman" panose="02020603050405020304" pitchFamily="18" charset="0"/>
                <a:cs typeface="Times New Roman" panose="02020603050405020304" pitchFamily="18" charset="0"/>
              </a:rPr>
              <a:t> </a:t>
            </a:r>
            <a:r>
              <a:rPr lang="ar-AE" sz="1600" b="0" i="0" dirty="0">
                <a:solidFill>
                  <a:srgbClr val="212121"/>
                </a:solidFill>
                <a:effectLst/>
                <a:latin typeface="Times New Roman" panose="02020603050405020304" pitchFamily="18" charset="0"/>
                <a:cs typeface="Times New Roman" panose="02020603050405020304" pitchFamily="18" charset="0"/>
              </a:rPr>
              <a:t>أَتَى النَّبِيُّ</a:t>
            </a:r>
            <a:endParaRPr lang="id-ID" sz="1600" b="0" i="0" dirty="0">
              <a:solidFill>
                <a:srgbClr val="212121"/>
              </a:solidFill>
              <a:effectLst/>
              <a:latin typeface="Times New Roman" panose="02020603050405020304" pitchFamily="18" charset="0"/>
              <a:cs typeface="Times New Roman" panose="02020603050405020304" pitchFamily="18" charset="0"/>
            </a:endParaRPr>
          </a:p>
          <a:p>
            <a:pPr algn="just"/>
            <a:r>
              <a:rPr lang="ar-AE" sz="1600" b="0" i="0" dirty="0">
                <a:solidFill>
                  <a:srgbClr val="212121"/>
                </a:solidFill>
                <a:effectLst/>
                <a:latin typeface="Times New Roman" panose="02020603050405020304" pitchFamily="18" charset="0"/>
                <a:cs typeface="Times New Roman" panose="02020603050405020304" pitchFamily="18" charset="0"/>
              </a:rPr>
              <a:t> صَلَّى اللهُ عَلَيْهِ وسَلَّمَ الْغَائِطَ فَأَمَرَنِي أَنْ آتِيَهُ بِثَلَاثَةِ أَحْجَارٍ، فَوَجَدْتُ حَجَرَيْنِ ولَمْ أَجِدْ ثَالِثًا. فَأَتَيْتُهُ بِرَوْثَةٍ، فَأَخَذَهُمَا وَأَلْقَى الرَّوْثَةَ، وَقَالَ: إِنَّهَا رِجْسٌ </a:t>
            </a:r>
            <a:endParaRPr lang="id-ID" sz="1600" b="0" i="0" dirty="0">
              <a:solidFill>
                <a:srgbClr val="212121"/>
              </a:solidFill>
              <a:effectLst/>
              <a:latin typeface="Times New Roman" panose="02020603050405020304" pitchFamily="18" charset="0"/>
              <a:cs typeface="Times New Roman" panose="02020603050405020304" pitchFamily="18" charset="0"/>
            </a:endParaRPr>
          </a:p>
          <a:p>
            <a:pPr algn="just"/>
            <a:endParaRPr lang="id-ID" sz="1600" dirty="0">
              <a:solidFill>
                <a:srgbClr val="212121"/>
              </a:solidFill>
              <a:latin typeface="Times New Roman" panose="02020603050405020304" pitchFamily="18" charset="0"/>
              <a:cs typeface="Times New Roman" panose="02020603050405020304" pitchFamily="18" charset="0"/>
            </a:endParaRPr>
          </a:p>
          <a:p>
            <a:pPr algn="just"/>
            <a:r>
              <a:rPr lang="en-ID" sz="1600" b="0" i="1" dirty="0" err="1">
                <a:solidFill>
                  <a:srgbClr val="212121"/>
                </a:solidFill>
                <a:effectLst/>
                <a:latin typeface="Times New Roman" panose="02020603050405020304" pitchFamily="18" charset="0"/>
                <a:cs typeface="Times New Roman" panose="02020603050405020304" pitchFamily="18" charset="0"/>
              </a:rPr>
              <a:t>Artinya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Suatu</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ketika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ketika</a:t>
            </a:r>
            <a:r>
              <a:rPr lang="en-ID" sz="1600" b="0" i="1" dirty="0">
                <a:solidFill>
                  <a:srgbClr val="212121"/>
                </a:solidFill>
                <a:effectLst/>
                <a:latin typeface="Times New Roman" panose="02020603050405020304" pitchFamily="18" charset="0"/>
                <a:cs typeface="Times New Roman" panose="02020603050405020304" pitchFamily="18" charset="0"/>
              </a:rPr>
              <a:t> Nabi saw </a:t>
            </a:r>
            <a:r>
              <a:rPr lang="en-ID" sz="1600" b="0" i="1" dirty="0" err="1">
                <a:solidFill>
                  <a:srgbClr val="212121"/>
                </a:solidFill>
                <a:effectLst/>
                <a:latin typeface="Times New Roman" panose="02020603050405020304" pitchFamily="18" charset="0"/>
                <a:cs typeface="Times New Roman" panose="02020603050405020304" pitchFamily="18" charset="0"/>
              </a:rPr>
              <a:t>buang</a:t>
            </a:r>
            <a:r>
              <a:rPr lang="en-ID" sz="1600" b="0" i="1" dirty="0">
                <a:solidFill>
                  <a:srgbClr val="212121"/>
                </a:solidFill>
                <a:effectLst/>
                <a:latin typeface="Times New Roman" panose="02020603050405020304" pitchFamily="18" charset="0"/>
                <a:cs typeface="Times New Roman" panose="02020603050405020304" pitchFamily="18" charset="0"/>
              </a:rPr>
              <a:t> air </a:t>
            </a:r>
            <a:r>
              <a:rPr lang="en-ID" sz="1600" b="0" i="1" dirty="0" err="1">
                <a:solidFill>
                  <a:srgbClr val="212121"/>
                </a:solidFill>
                <a:effectLst/>
                <a:latin typeface="Times New Roman" panose="02020603050405020304" pitchFamily="18" charset="0"/>
                <a:cs typeface="Times New Roman" panose="02020603050405020304" pitchFamily="18" charset="0"/>
              </a:rPr>
              <a:t>besar</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lalu</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memerintahkan</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saya</a:t>
            </a:r>
            <a:r>
              <a:rPr lang="en-ID" sz="1600" b="0" i="1" dirty="0">
                <a:solidFill>
                  <a:srgbClr val="212121"/>
                </a:solidFill>
                <a:effectLst/>
                <a:latin typeface="Times New Roman" panose="02020603050405020304" pitchFamily="18" charset="0"/>
                <a:cs typeface="Times New Roman" panose="02020603050405020304" pitchFamily="18" charset="0"/>
              </a:rPr>
              <a:t> agar </a:t>
            </a:r>
            <a:r>
              <a:rPr lang="en-ID" sz="1600" b="0" i="1" dirty="0" err="1">
                <a:solidFill>
                  <a:srgbClr val="212121"/>
                </a:solidFill>
                <a:effectLst/>
                <a:latin typeface="Times New Roman" panose="02020603050405020304" pitchFamily="18" charset="0"/>
                <a:cs typeface="Times New Roman" panose="02020603050405020304" pitchFamily="18" charset="0"/>
              </a:rPr>
              <a:t>membawakannya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tiga</a:t>
            </a:r>
            <a:r>
              <a:rPr lang="en-ID" sz="1600" b="0" i="1" dirty="0">
                <a:solidFill>
                  <a:srgbClr val="212121"/>
                </a:solidFill>
                <a:effectLst/>
                <a:latin typeface="Times New Roman" panose="02020603050405020304" pitchFamily="18" charset="0"/>
                <a:cs typeface="Times New Roman" panose="02020603050405020304" pitchFamily="18" charset="0"/>
              </a:rPr>
              <a:t> batu. </a:t>
            </a:r>
            <a:r>
              <a:rPr lang="en-ID" sz="1600" b="0" i="1" dirty="0" err="1">
                <a:solidFill>
                  <a:srgbClr val="212121"/>
                </a:solidFill>
                <a:effectLst/>
                <a:latin typeface="Times New Roman" panose="02020603050405020304" pitchFamily="18" charset="0"/>
                <a:cs typeface="Times New Roman" panose="02020603050405020304" pitchFamily="18" charset="0"/>
              </a:rPr>
              <a:t>Kebetulan</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waktu</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itu</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saya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hanya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menemukan</a:t>
            </a:r>
            <a:r>
              <a:rPr lang="en-ID" sz="1600" b="0" i="1" dirty="0">
                <a:solidFill>
                  <a:srgbClr val="212121"/>
                </a:solidFill>
                <a:effectLst/>
                <a:latin typeface="Times New Roman" panose="02020603050405020304" pitchFamily="18" charset="0"/>
                <a:cs typeface="Times New Roman" panose="02020603050405020304" pitchFamily="18" charset="0"/>
              </a:rPr>
              <a:t> dua batu dan </a:t>
            </a:r>
            <a:r>
              <a:rPr lang="en-ID" sz="1600" b="0" i="1" dirty="0" err="1">
                <a:solidFill>
                  <a:srgbClr val="212121"/>
                </a:solidFill>
                <a:effectLst/>
                <a:latin typeface="Times New Roman" panose="02020603050405020304" pitchFamily="18" charset="0"/>
                <a:cs typeface="Times New Roman" panose="02020603050405020304" pitchFamily="18" charset="0"/>
              </a:rPr>
              <a:t>tidak</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menemukan</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satu</a:t>
            </a:r>
            <a:r>
              <a:rPr lang="en-ID" sz="1600" b="0" i="1" dirty="0">
                <a:solidFill>
                  <a:srgbClr val="212121"/>
                </a:solidFill>
                <a:effectLst/>
                <a:latin typeface="Times New Roman" panose="02020603050405020304" pitchFamily="18" charset="0"/>
                <a:cs typeface="Times New Roman" panose="02020603050405020304" pitchFamily="18" charset="0"/>
              </a:rPr>
              <a:t> batu </a:t>
            </a:r>
            <a:r>
              <a:rPr lang="en-ID" sz="1600" b="0" i="1" dirty="0" err="1">
                <a:solidFill>
                  <a:srgbClr val="212121"/>
                </a:solidFill>
                <a:effectLst/>
                <a:latin typeface="Times New Roman" panose="02020603050405020304" pitchFamily="18" charset="0"/>
                <a:cs typeface="Times New Roman" panose="02020603050405020304" pitchFamily="18" charset="0"/>
              </a:rPr>
              <a:t>lagi</a:t>
            </a:r>
            <a:r>
              <a:rPr lang="en-ID" sz="1600" b="0" i="1" dirty="0">
                <a:solidFill>
                  <a:srgbClr val="212121"/>
                </a:solidFill>
                <a:effectLst/>
                <a:latin typeface="Times New Roman" panose="02020603050405020304" pitchFamily="18" charset="0"/>
                <a:cs typeface="Times New Roman" panose="02020603050405020304" pitchFamily="18" charset="0"/>
              </a:rPr>
              <a:t>. Lalu </a:t>
            </a:r>
            <a:r>
              <a:rPr lang="en-ID" sz="1600" b="0" i="1" dirty="0" err="1">
                <a:solidFill>
                  <a:srgbClr val="212121"/>
                </a:solidFill>
                <a:effectLst/>
                <a:latin typeface="Times New Roman" panose="02020603050405020304" pitchFamily="18" charset="0"/>
                <a:cs typeface="Times New Roman" panose="02020603050405020304" pitchFamily="18" charset="0"/>
              </a:rPr>
              <a:t>saya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mengambil</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kotoran</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binatang</a:t>
            </a:r>
            <a:r>
              <a:rPr lang="en-ID" sz="1600" b="0" i="1" dirty="0">
                <a:solidFill>
                  <a:srgbClr val="212121"/>
                </a:solidFill>
                <a:effectLst/>
                <a:latin typeface="Times New Roman" panose="02020603050405020304" pitchFamily="18" charset="0"/>
                <a:cs typeface="Times New Roman" panose="02020603050405020304" pitchFamily="18" charset="0"/>
              </a:rPr>
              <a:t> (yang </a:t>
            </a:r>
            <a:r>
              <a:rPr lang="en-ID" sz="1600" b="0" i="1" dirty="0" err="1">
                <a:solidFill>
                  <a:srgbClr val="212121"/>
                </a:solidFill>
                <a:effectLst/>
                <a:latin typeface="Times New Roman" panose="02020603050405020304" pitchFamily="18" charset="0"/>
                <a:cs typeface="Times New Roman" panose="02020603050405020304" pitchFamily="18" charset="0"/>
              </a:rPr>
              <a:t>sudah</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kering</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Akhirnya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beliau</a:t>
            </a:r>
            <a:r>
              <a:rPr lang="en-ID" sz="1600" b="0" i="1" dirty="0">
                <a:solidFill>
                  <a:srgbClr val="212121"/>
                </a:solidFill>
                <a:effectLst/>
                <a:latin typeface="Times New Roman" panose="02020603050405020304" pitchFamily="18" charset="0"/>
                <a:cs typeface="Times New Roman" panose="02020603050405020304" pitchFamily="18" charset="0"/>
              </a:rPr>
              <a:t> pun </a:t>
            </a:r>
            <a:r>
              <a:rPr lang="en-ID" sz="1600" b="0" i="1" dirty="0" err="1">
                <a:solidFill>
                  <a:srgbClr val="212121"/>
                </a:solidFill>
                <a:effectLst/>
                <a:latin typeface="Times New Roman" panose="02020603050405020304" pitchFamily="18" charset="0"/>
                <a:cs typeface="Times New Roman" panose="02020603050405020304" pitchFamily="18" charset="0"/>
              </a:rPr>
              <a:t>mengambil</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kedua</a:t>
            </a:r>
            <a:r>
              <a:rPr lang="en-ID" sz="1600" b="0" i="1" dirty="0">
                <a:solidFill>
                  <a:srgbClr val="212121"/>
                </a:solidFill>
                <a:effectLst/>
                <a:latin typeface="Times New Roman" panose="02020603050405020304" pitchFamily="18" charset="0"/>
                <a:cs typeface="Times New Roman" panose="02020603050405020304" pitchFamily="18" charset="0"/>
              </a:rPr>
              <a:t> batu </a:t>
            </a:r>
            <a:r>
              <a:rPr lang="en-ID" sz="1600" b="0" i="1" dirty="0" err="1">
                <a:solidFill>
                  <a:srgbClr val="212121"/>
                </a:solidFill>
                <a:effectLst/>
                <a:latin typeface="Times New Roman" panose="02020603050405020304" pitchFamily="18" charset="0"/>
                <a:cs typeface="Times New Roman" panose="02020603050405020304" pitchFamily="18" charset="0"/>
              </a:rPr>
              <a:t>tersebut</a:t>
            </a:r>
            <a:r>
              <a:rPr lang="en-ID" sz="1600" b="0" i="1" dirty="0">
                <a:solidFill>
                  <a:srgbClr val="212121"/>
                </a:solidFill>
                <a:effectLst/>
                <a:latin typeface="Times New Roman" panose="02020603050405020304" pitchFamily="18" charset="0"/>
                <a:cs typeface="Times New Roman" panose="02020603050405020304" pitchFamily="18" charset="0"/>
              </a:rPr>
              <a:t> dan </a:t>
            </a:r>
            <a:r>
              <a:rPr lang="en-ID" sz="1600" b="0" i="1" dirty="0" err="1">
                <a:solidFill>
                  <a:srgbClr val="212121"/>
                </a:solidFill>
                <a:effectLst/>
                <a:latin typeface="Times New Roman" panose="02020603050405020304" pitchFamily="18" charset="0"/>
                <a:cs typeface="Times New Roman" panose="02020603050405020304" pitchFamily="18" charset="0"/>
              </a:rPr>
              <a:t>membuang</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kotoran</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binatang</a:t>
            </a:r>
            <a:r>
              <a:rPr lang="en-ID" sz="1600" b="0" i="1" dirty="0">
                <a:solidFill>
                  <a:srgbClr val="212121"/>
                </a:solidFill>
                <a:effectLst/>
                <a:latin typeface="Times New Roman" panose="02020603050405020304" pitchFamily="18" charset="0"/>
                <a:cs typeface="Times New Roman" panose="02020603050405020304" pitchFamily="18" charset="0"/>
              </a:rPr>
              <a:t> yang </a:t>
            </a:r>
            <a:r>
              <a:rPr lang="en-ID" sz="1600" b="0" i="1" dirty="0" err="1">
                <a:solidFill>
                  <a:srgbClr val="212121"/>
                </a:solidFill>
                <a:effectLst/>
                <a:latin typeface="Times New Roman" panose="02020603050405020304" pitchFamily="18" charset="0"/>
                <a:cs typeface="Times New Roman" panose="02020603050405020304" pitchFamily="18" charset="0"/>
              </a:rPr>
              <a:t>saya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berikan</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Bersabda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Sesungguhnya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kotoran</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binatang</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itu</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najis</a:t>
            </a:r>
            <a:r>
              <a:rPr lang="en-ID" sz="1600" b="0" i="1" dirty="0">
                <a:solidFill>
                  <a:srgbClr val="212121"/>
                </a:solidFill>
                <a:effectLst/>
                <a:latin typeface="Times New Roman" panose="02020603050405020304" pitchFamily="18" charset="0"/>
                <a:cs typeface="Times New Roman" panose="02020603050405020304" pitchFamily="18" charset="0"/>
              </a:rPr>
              <a:t>’.” (HR al-Bukhari).</a:t>
            </a:r>
            <a:endParaRPr lang="en-ID" sz="1600" i="1" dirty="0">
              <a:latin typeface="Times New Roman" panose="02020603050405020304" pitchFamily="18" charset="0"/>
              <a:cs typeface="Times New Roman" panose="02020603050405020304" pitchFamily="18" charset="0"/>
            </a:endParaRPr>
          </a:p>
          <a:p>
            <a:pPr algn="just"/>
            <a:endParaRPr lang="id-ID" sz="1600" i="1" dirty="0">
              <a:solidFill>
                <a:srgbClr val="212121"/>
              </a:solidFill>
              <a:latin typeface="Times New Roman" panose="02020603050405020304" pitchFamily="18" charset="0"/>
              <a:cs typeface="Times New Roman" panose="02020603050405020304" pitchFamily="18" charset="0"/>
            </a:endParaRPr>
          </a:p>
          <a:p>
            <a:pPr algn="just"/>
            <a:r>
              <a:rPr lang="id-ID" sz="1600" b="1" i="1" dirty="0">
                <a:solidFill>
                  <a:srgbClr val="212121"/>
                </a:solidFill>
                <a:latin typeface="Times New Roman" panose="02020603050405020304" pitchFamily="18" charset="0"/>
                <a:cs typeface="Times New Roman" panose="02020603050405020304" pitchFamily="18" charset="0"/>
              </a:rPr>
              <a:t>Istinja dengan Air :</a:t>
            </a:r>
            <a:r>
              <a:rPr lang="id-ID" sz="1600" dirty="0">
                <a:solidFill>
                  <a:srgbClr val="212121"/>
                </a:solidFill>
                <a:latin typeface="Times New Roman" panose="02020603050405020304" pitchFamily="18" charset="0"/>
                <a:cs typeface="Times New Roman" panose="02020603050405020304" pitchFamily="18" charset="0"/>
              </a:rPr>
              <a:t> H</a:t>
            </a:r>
            <a:r>
              <a:rPr lang="en-ID" sz="1600" b="0" i="0" dirty="0" err="1">
                <a:solidFill>
                  <a:srgbClr val="212121"/>
                </a:solidFill>
                <a:effectLst/>
                <a:latin typeface="Times New Roman" panose="02020603050405020304" pitchFamily="18" charset="0"/>
                <a:cs typeface="Times New Roman" panose="02020603050405020304" pitchFamily="18" charset="0"/>
              </a:rPr>
              <a:t>adist</a:t>
            </a:r>
            <a:r>
              <a:rPr lang="en-ID" sz="1600" b="0" i="0" dirty="0">
                <a:solidFill>
                  <a:srgbClr val="212121"/>
                </a:solidFill>
                <a:effectLst/>
                <a:latin typeface="Times New Roman" panose="02020603050405020304" pitchFamily="18" charset="0"/>
                <a:cs typeface="Times New Roman" panose="02020603050405020304" pitchFamily="18" charset="0"/>
              </a:rPr>
              <a:t> </a:t>
            </a:r>
            <a:r>
              <a:rPr lang="en-ID" sz="1600" b="0" i="0" dirty="0" err="1">
                <a:solidFill>
                  <a:srgbClr val="212121"/>
                </a:solidFill>
                <a:effectLst/>
                <a:latin typeface="Times New Roman" panose="02020603050405020304" pitchFamily="18" charset="0"/>
                <a:cs typeface="Times New Roman" panose="02020603050405020304" pitchFamily="18" charset="0"/>
              </a:rPr>
              <a:t>riwayat</a:t>
            </a:r>
            <a:r>
              <a:rPr lang="en-ID" sz="1600" b="0" i="0" dirty="0">
                <a:solidFill>
                  <a:srgbClr val="212121"/>
                </a:solidFill>
                <a:effectLst/>
                <a:latin typeface="Times New Roman" panose="02020603050405020304" pitchFamily="18" charset="0"/>
                <a:cs typeface="Times New Roman" panose="02020603050405020304" pitchFamily="18" charset="0"/>
              </a:rPr>
              <a:t> Anas bin Malik </a:t>
            </a:r>
            <a:r>
              <a:rPr lang="en-ID" sz="1600" b="0" i="0" dirty="0" err="1">
                <a:solidFill>
                  <a:srgbClr val="212121"/>
                </a:solidFill>
                <a:effectLst/>
                <a:latin typeface="Times New Roman" panose="02020603050405020304" pitchFamily="18" charset="0"/>
                <a:cs typeface="Times New Roman" panose="02020603050405020304" pitchFamily="18" charset="0"/>
              </a:rPr>
              <a:t>ra</a:t>
            </a:r>
            <a:r>
              <a:rPr lang="en-ID" sz="1600" b="0" i="0" dirty="0">
                <a:solidFill>
                  <a:srgbClr val="212121"/>
                </a:solidFill>
                <a:effectLst/>
                <a:latin typeface="Times New Roman" panose="02020603050405020304" pitchFamily="18" charset="0"/>
                <a:cs typeface="Times New Roman" panose="02020603050405020304" pitchFamily="18" charset="0"/>
              </a:rPr>
              <a:t> </a:t>
            </a:r>
            <a:r>
              <a:rPr lang="en-ID" sz="1600" b="0" i="0" dirty="0" err="1">
                <a:solidFill>
                  <a:srgbClr val="212121"/>
                </a:solidFill>
                <a:effectLst/>
                <a:latin typeface="Times New Roman" panose="02020603050405020304" pitchFamily="18" charset="0"/>
                <a:cs typeface="Times New Roman" panose="02020603050405020304" pitchFamily="18" charset="0"/>
              </a:rPr>
              <a:t>meriwayatkan</a:t>
            </a:r>
            <a:r>
              <a:rPr lang="en-ID" sz="1600" b="0" i="0" dirty="0">
                <a:solidFill>
                  <a:srgbClr val="212121"/>
                </a:solidFill>
                <a:effectLst/>
                <a:latin typeface="Times New Roman" panose="02020603050405020304" pitchFamily="18" charset="0"/>
                <a:cs typeface="Times New Roman" panose="02020603050405020304" pitchFamily="18" charset="0"/>
              </a:rPr>
              <a:t>:</a:t>
            </a:r>
            <a:endParaRPr lang="id-ID" sz="1600" b="0" i="0" dirty="0">
              <a:solidFill>
                <a:srgbClr val="212121"/>
              </a:solidFill>
              <a:effectLst/>
              <a:latin typeface="Times New Roman" panose="02020603050405020304" pitchFamily="18" charset="0"/>
              <a:cs typeface="Times New Roman" panose="02020603050405020304" pitchFamily="18" charset="0"/>
            </a:endParaRPr>
          </a:p>
          <a:p>
            <a:pPr algn="just"/>
            <a:endParaRPr lang="id-ID" sz="1600" b="0" i="0" dirty="0">
              <a:solidFill>
                <a:srgbClr val="212121"/>
              </a:solidFill>
              <a:effectLst/>
              <a:latin typeface="Times New Roman" panose="02020603050405020304" pitchFamily="18" charset="0"/>
              <a:cs typeface="Times New Roman" panose="02020603050405020304" pitchFamily="18" charset="0"/>
            </a:endParaRPr>
          </a:p>
          <a:p>
            <a:pPr algn="just"/>
            <a:r>
              <a:rPr lang="en-ID" sz="1600" b="0" i="0" dirty="0">
                <a:solidFill>
                  <a:srgbClr val="212121"/>
                </a:solidFill>
                <a:effectLst/>
                <a:latin typeface="Times New Roman" panose="02020603050405020304" pitchFamily="18" charset="0"/>
                <a:cs typeface="Times New Roman" panose="02020603050405020304" pitchFamily="18" charset="0"/>
              </a:rPr>
              <a:t> </a:t>
            </a:r>
            <a:r>
              <a:rPr lang="ar-AE" sz="1600" b="0" i="0" dirty="0">
                <a:solidFill>
                  <a:srgbClr val="212121"/>
                </a:solidFill>
                <a:effectLst/>
                <a:latin typeface="Times New Roman" panose="02020603050405020304" pitchFamily="18" charset="0"/>
                <a:cs typeface="Times New Roman" panose="02020603050405020304" pitchFamily="18" charset="0"/>
              </a:rPr>
              <a:t>كَانَ رَسُوْلُ الله صَلىَّ الله عليه وسَلَّمَ يَدْخُلُ الْخَلاَءَ فَأَحْمِلُ أَنَا وَغُلَامٌ نَحْوِي إِدَاوَةً مِنْ مَاءٍ وعَنَزَةً فَيَسْتَنْجِي بِالْمَاءِ. (مُتَّفَقٌ عَلَيْهِ) </a:t>
            </a:r>
            <a:endParaRPr lang="id-ID" sz="1600" b="0" i="0" dirty="0">
              <a:solidFill>
                <a:srgbClr val="212121"/>
              </a:solidFill>
              <a:effectLst/>
              <a:latin typeface="Times New Roman" panose="02020603050405020304" pitchFamily="18" charset="0"/>
              <a:cs typeface="Times New Roman" panose="02020603050405020304" pitchFamily="18" charset="0"/>
            </a:endParaRPr>
          </a:p>
          <a:p>
            <a:pPr algn="just"/>
            <a:r>
              <a:rPr lang="en-ID" sz="1600" b="0" i="1" dirty="0" err="1">
                <a:solidFill>
                  <a:srgbClr val="212121"/>
                </a:solidFill>
                <a:effectLst/>
                <a:latin typeface="Times New Roman" panose="02020603050405020304" pitchFamily="18" charset="0"/>
                <a:cs typeface="Times New Roman" panose="02020603050405020304" pitchFamily="18" charset="0"/>
              </a:rPr>
              <a:t>Artinya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Bilamana</a:t>
            </a:r>
            <a:r>
              <a:rPr lang="en-ID" sz="1600" b="0" i="1" dirty="0">
                <a:solidFill>
                  <a:srgbClr val="212121"/>
                </a:solidFill>
                <a:effectLst/>
                <a:latin typeface="Times New Roman" panose="02020603050405020304" pitchFamily="18" charset="0"/>
                <a:cs typeface="Times New Roman" panose="02020603050405020304" pitchFamily="18" charset="0"/>
              </a:rPr>
              <a:t> Rasulullah saw </a:t>
            </a:r>
            <a:r>
              <a:rPr lang="en-ID" sz="1600" b="0" i="1" dirty="0" err="1">
                <a:solidFill>
                  <a:srgbClr val="212121"/>
                </a:solidFill>
                <a:effectLst/>
                <a:latin typeface="Times New Roman" panose="02020603050405020304" pitchFamily="18" charset="0"/>
                <a:cs typeface="Times New Roman" panose="02020603050405020304" pitchFamily="18" charset="0"/>
              </a:rPr>
              <a:t>masuk</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ke</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kamar</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kecil</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untuk</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buang</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hajat</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maka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saya</a:t>
            </a:r>
            <a:r>
              <a:rPr lang="en-ID" sz="1600" b="0" i="1" dirty="0">
                <a:solidFill>
                  <a:srgbClr val="212121"/>
                </a:solidFill>
                <a:effectLst/>
                <a:latin typeface="Times New Roman" panose="02020603050405020304" pitchFamily="18" charset="0"/>
                <a:cs typeface="Times New Roman" panose="02020603050405020304" pitchFamily="18" charset="0"/>
              </a:rPr>
              <a:t> (Anas </a:t>
            </a:r>
            <a:r>
              <a:rPr lang="en-ID" sz="1600" b="0" i="1" dirty="0" err="1">
                <a:solidFill>
                  <a:srgbClr val="212121"/>
                </a:solidFill>
                <a:effectLst/>
                <a:latin typeface="Times New Roman" panose="02020603050405020304" pitchFamily="18" charset="0"/>
                <a:cs typeface="Times New Roman" panose="02020603050405020304" pitchFamily="18" charset="0"/>
              </a:rPr>
              <a:t>ra</a:t>
            </a:r>
            <a:r>
              <a:rPr lang="en-ID" sz="1600" b="0" i="1" dirty="0">
                <a:solidFill>
                  <a:srgbClr val="212121"/>
                </a:solidFill>
                <a:effectLst/>
                <a:latin typeface="Times New Roman" panose="02020603050405020304" pitchFamily="18" charset="0"/>
                <a:cs typeface="Times New Roman" panose="02020603050405020304" pitchFamily="18" charset="0"/>
              </a:rPr>
              <a:t>) dan </a:t>
            </a:r>
            <a:r>
              <a:rPr lang="en-ID" sz="1600" b="0" i="1" dirty="0" err="1">
                <a:solidFill>
                  <a:srgbClr val="212121"/>
                </a:solidFill>
                <a:effectLst/>
                <a:latin typeface="Times New Roman" panose="02020603050405020304" pitchFamily="18" charset="0"/>
                <a:cs typeface="Times New Roman" panose="02020603050405020304" pitchFamily="18" charset="0"/>
              </a:rPr>
              <a:t>seorang</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anak</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seusia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saya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membawakan</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wadah</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berisi</a:t>
            </a:r>
            <a:r>
              <a:rPr lang="en-ID" sz="1600" b="0" i="1" dirty="0">
                <a:solidFill>
                  <a:srgbClr val="212121"/>
                </a:solidFill>
                <a:effectLst/>
                <a:latin typeface="Times New Roman" panose="02020603050405020304" pitchFamily="18" charset="0"/>
                <a:cs typeface="Times New Roman" panose="02020603050405020304" pitchFamily="18" charset="0"/>
              </a:rPr>
              <a:t> air dan </a:t>
            </a:r>
            <a:r>
              <a:rPr lang="en-ID" sz="1600" b="0" i="1" dirty="0" err="1">
                <a:solidFill>
                  <a:srgbClr val="212121"/>
                </a:solidFill>
                <a:effectLst/>
                <a:latin typeface="Times New Roman" panose="02020603050405020304" pitchFamily="18" charset="0"/>
                <a:cs typeface="Times New Roman" panose="02020603050405020304" pitchFamily="18" charset="0"/>
              </a:rPr>
              <a:t>satu</a:t>
            </a:r>
            <a:r>
              <a:rPr lang="en-ID" sz="1600" b="0" i="1" dirty="0">
                <a:solidFill>
                  <a:srgbClr val="212121"/>
                </a:solidFill>
                <a:effectLst/>
                <a:latin typeface="Times New Roman" panose="02020603050405020304" pitchFamily="18" charset="0"/>
                <a:cs typeface="Times New Roman" panose="02020603050405020304" pitchFamily="18" charset="0"/>
              </a:rPr>
              <a:t> tombak </a:t>
            </a:r>
            <a:r>
              <a:rPr lang="en-ID" sz="1600" b="0" i="1" dirty="0" err="1">
                <a:solidFill>
                  <a:srgbClr val="212121"/>
                </a:solidFill>
                <a:effectLst/>
                <a:latin typeface="Times New Roman" panose="02020603050405020304" pitchFamily="18" charset="0"/>
                <a:cs typeface="Times New Roman" panose="02020603050405020304" pitchFamily="18" charset="0"/>
              </a:rPr>
              <a:t>pendek</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lalu</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beliau</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istinja</a:t>
            </a:r>
            <a:r>
              <a:rPr lang="en-ID" sz="1600" b="0" i="1" dirty="0">
                <a:solidFill>
                  <a:srgbClr val="212121"/>
                </a:solidFill>
                <a:effectLst/>
                <a:latin typeface="Times New Roman" panose="02020603050405020304" pitchFamily="18" charset="0"/>
                <a:cs typeface="Times New Roman" panose="02020603050405020304" pitchFamily="18" charset="0"/>
              </a:rPr>
              <a:t> </a:t>
            </a:r>
            <a:r>
              <a:rPr lang="en-ID" sz="1600" b="0" i="1" dirty="0" err="1">
                <a:solidFill>
                  <a:srgbClr val="212121"/>
                </a:solidFill>
                <a:effectLst/>
                <a:latin typeface="Times New Roman" panose="02020603050405020304" pitchFamily="18" charset="0"/>
                <a:cs typeface="Times New Roman" panose="02020603050405020304" pitchFamily="18" charset="0"/>
              </a:rPr>
              <a:t>dengan</a:t>
            </a:r>
            <a:r>
              <a:rPr lang="en-ID" sz="1600" b="0" i="1" dirty="0">
                <a:solidFill>
                  <a:srgbClr val="212121"/>
                </a:solidFill>
                <a:effectLst/>
                <a:latin typeface="Times New Roman" panose="02020603050405020304" pitchFamily="18" charset="0"/>
                <a:cs typeface="Times New Roman" panose="02020603050405020304" pitchFamily="18" charset="0"/>
              </a:rPr>
              <a:t> air </a:t>
            </a:r>
            <a:r>
              <a:rPr lang="en-ID" sz="1600" b="0" i="1" dirty="0" err="1">
                <a:solidFill>
                  <a:srgbClr val="212121"/>
                </a:solidFill>
                <a:effectLst/>
                <a:latin typeface="Times New Roman" panose="02020603050405020304" pitchFamily="18" charset="0"/>
                <a:cs typeface="Times New Roman" panose="02020603050405020304" pitchFamily="18" charset="0"/>
              </a:rPr>
              <a:t>tersebut</a:t>
            </a:r>
            <a:r>
              <a:rPr lang="en-ID" sz="1600" b="0" i="1" dirty="0">
                <a:solidFill>
                  <a:srgbClr val="212121"/>
                </a:solidFill>
                <a:effectLst/>
                <a:latin typeface="Times New Roman" panose="02020603050405020304" pitchFamily="18" charset="0"/>
                <a:cs typeface="Times New Roman" panose="02020603050405020304" pitchFamily="18" charset="0"/>
              </a:rPr>
              <a:t>.” (HR Bukhari dan Muslim).</a:t>
            </a:r>
            <a:endParaRPr lang="en-ID" sz="1600" dirty="0"/>
          </a:p>
        </p:txBody>
      </p:sp>
    </p:spTree>
    <p:extLst>
      <p:ext uri="{BB962C8B-B14F-4D97-AF65-F5344CB8AC3E}">
        <p14:creationId xmlns:p14="http://schemas.microsoft.com/office/powerpoint/2010/main" val="206213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89762"/>
            <a:ext cx="8305800" cy="506320"/>
          </a:xfrm>
        </p:spPr>
        <p:txBody>
          <a:bodyPr>
            <a:normAutofit fontScale="90000"/>
          </a:bodyPr>
          <a:lstStyle/>
          <a:p>
            <a:pPr algn="ctr"/>
            <a:r>
              <a:rPr lang="id-ID" sz="3200" b="1" dirty="0">
                <a:latin typeface="Algerian" panose="04020705040A02060702" pitchFamily="82" charset="0"/>
              </a:rPr>
              <a:t>b. Cara Bersuci</a:t>
            </a:r>
          </a:p>
        </p:txBody>
      </p:sp>
      <p:sp>
        <p:nvSpPr>
          <p:cNvPr id="3" name="Rectangle 2"/>
          <p:cNvSpPr/>
          <p:nvPr/>
        </p:nvSpPr>
        <p:spPr>
          <a:xfrm>
            <a:off x="1187624" y="797194"/>
            <a:ext cx="6912768" cy="1200329"/>
          </a:xfrm>
          <a:prstGeom prst="rect">
            <a:avLst/>
          </a:prstGeom>
        </p:spPr>
        <p:txBody>
          <a:bodyPr wrap="square">
            <a:spAutoFit/>
          </a:bodyPr>
          <a:lstStyle/>
          <a:p>
            <a:pPr algn="just"/>
            <a:r>
              <a:rPr lang="id-ID" b="1" dirty="0">
                <a:solidFill>
                  <a:schemeClr val="accent1"/>
                </a:solidFill>
                <a:latin typeface="Times New Roman" panose="02020603050405020304" pitchFamily="18" charset="0"/>
                <a:cs typeface="Times New Roman" panose="02020603050405020304" pitchFamily="18" charset="0"/>
              </a:rPr>
              <a:t>a. Cara bersuci dari hadas :</a:t>
            </a:r>
          </a:p>
          <a:p>
            <a:pPr marL="457200" indent="-457200" algn="just">
              <a:buAutoNum type="arabicPeriod"/>
            </a:pPr>
            <a:r>
              <a:rPr lang="id-ID" dirty="0">
                <a:latin typeface="Times New Roman" panose="02020603050405020304" pitchFamily="18" charset="0"/>
                <a:cs typeface="Times New Roman" panose="02020603050405020304" pitchFamily="18" charset="0"/>
              </a:rPr>
              <a:t>Wudhu</a:t>
            </a:r>
          </a:p>
          <a:p>
            <a:pPr marL="457200" indent="-457200" algn="just">
              <a:buAutoNum type="arabicPeriod"/>
            </a:pPr>
            <a:r>
              <a:rPr lang="id-ID" dirty="0">
                <a:latin typeface="Times New Roman" panose="02020603050405020304" pitchFamily="18" charset="0"/>
                <a:cs typeface="Times New Roman" panose="02020603050405020304" pitchFamily="18" charset="0"/>
              </a:rPr>
              <a:t>Tayamum</a:t>
            </a:r>
          </a:p>
          <a:p>
            <a:pPr marL="457200" indent="-457200" algn="just">
              <a:buAutoNum type="arabicPeriod"/>
            </a:pPr>
            <a:r>
              <a:rPr lang="id-ID" dirty="0">
                <a:latin typeface="Times New Roman" panose="02020603050405020304" pitchFamily="18" charset="0"/>
                <a:cs typeface="Times New Roman" panose="02020603050405020304" pitchFamily="18" charset="0"/>
              </a:rPr>
              <a:t>Mandi</a:t>
            </a:r>
          </a:p>
        </p:txBody>
      </p:sp>
      <p:sp>
        <p:nvSpPr>
          <p:cNvPr id="4" name="Rectangle 3"/>
          <p:cNvSpPr/>
          <p:nvPr/>
        </p:nvSpPr>
        <p:spPr>
          <a:xfrm>
            <a:off x="1187624" y="2058210"/>
            <a:ext cx="6912768" cy="3416320"/>
          </a:xfrm>
          <a:prstGeom prst="rect">
            <a:avLst/>
          </a:prstGeom>
        </p:spPr>
        <p:txBody>
          <a:bodyPr wrap="square">
            <a:spAutoFit/>
          </a:bodyPr>
          <a:lstStyle/>
          <a:p>
            <a:pPr algn="just"/>
            <a:r>
              <a:rPr lang="id-ID" b="1" dirty="0">
                <a:solidFill>
                  <a:schemeClr val="accent1"/>
                </a:solidFill>
                <a:latin typeface="Times New Roman" panose="02020603050405020304" pitchFamily="18" charset="0"/>
                <a:cs typeface="Times New Roman" panose="02020603050405020304" pitchFamily="18" charset="0"/>
              </a:rPr>
              <a:t>b. Cara bersuci dari Najis :</a:t>
            </a:r>
          </a:p>
          <a:p>
            <a:pPr marL="457200" indent="-457200" algn="just">
              <a:buAutoNum type="arabicPeriod"/>
            </a:pPr>
            <a:r>
              <a:rPr lang="id-ID" dirty="0">
                <a:latin typeface="Times New Roman" panose="02020603050405020304" pitchFamily="18" charset="0"/>
                <a:cs typeface="Times New Roman" panose="02020603050405020304" pitchFamily="18" charset="0"/>
              </a:rPr>
              <a:t>Najis Mukhafafaf yaitu kencingnya anak laki-laki kecil yang belum makan apa-apa selain ASI, dengan memprecikan air, ke bagian najis.</a:t>
            </a:r>
          </a:p>
          <a:p>
            <a:pPr marL="457200" indent="-457200" algn="just">
              <a:buFontTx/>
              <a:buAutoNum type="arabicPeriod"/>
            </a:pPr>
            <a:r>
              <a:rPr lang="id-ID" dirty="0">
                <a:latin typeface="Times New Roman" panose="02020603050405020304" pitchFamily="18" charset="0"/>
                <a:cs typeface="Times New Roman" panose="02020603050405020304" pitchFamily="18" charset="0"/>
              </a:rPr>
              <a:t>Najis Mutawasithoh yaitu Menghilangkan Najis Menghilangkan Rasa, Bau, dan Bentuknya najis. </a:t>
            </a:r>
          </a:p>
          <a:p>
            <a:pPr algn="just"/>
            <a:r>
              <a:rPr lang="id-ID" dirty="0">
                <a:latin typeface="Times New Roman" panose="02020603050405020304" pitchFamily="18" charset="0"/>
                <a:cs typeface="Times New Roman" panose="02020603050405020304" pitchFamily="18" charset="0"/>
              </a:rPr>
              <a:t>        Najis Hukmiah, dan Najis ‘ainiyah. (darah, nanah, arak, segala yang </a:t>
            </a:r>
          </a:p>
          <a:p>
            <a:pPr algn="just"/>
            <a:r>
              <a:rPr lang="id-ID" dirty="0">
                <a:latin typeface="Times New Roman" panose="02020603050405020304" pitchFamily="18" charset="0"/>
                <a:cs typeface="Times New Roman" panose="02020603050405020304" pitchFamily="18" charset="0"/>
              </a:rPr>
              <a:t>        keluar dari dubur dan kubul, binatang darat yang tidak berdarah, </a:t>
            </a:r>
          </a:p>
          <a:p>
            <a:pPr algn="just"/>
            <a:r>
              <a:rPr lang="id-ID" dirty="0">
                <a:latin typeface="Times New Roman" panose="02020603050405020304" pitchFamily="18" charset="0"/>
                <a:cs typeface="Times New Roman" panose="02020603050405020304" pitchFamily="18" charset="0"/>
              </a:rPr>
              <a:t>        kecuali bangkainya manusia.</a:t>
            </a:r>
          </a:p>
          <a:p>
            <a:pPr algn="just"/>
            <a:r>
              <a:rPr lang="id-ID" dirty="0">
                <a:latin typeface="Times New Roman" panose="02020603050405020304" pitchFamily="18" charset="0"/>
                <a:cs typeface="Times New Roman" panose="02020603050405020304" pitchFamily="18" charset="0"/>
              </a:rPr>
              <a:t>3.   Najis Mughaladzoh yaitu menghilangkan pakaian yang terkenan najis </a:t>
            </a:r>
          </a:p>
          <a:p>
            <a:pPr algn="just"/>
            <a:r>
              <a:rPr lang="id-ID" dirty="0">
                <a:latin typeface="Times New Roman" panose="02020603050405020304" pitchFamily="18" charset="0"/>
                <a:cs typeface="Times New Roman" panose="02020603050405020304" pitchFamily="18" charset="0"/>
              </a:rPr>
              <a:t>      dengan di cuci 7 kali, dan dicampuri salah satunya dengan tanah, </a:t>
            </a:r>
          </a:p>
          <a:p>
            <a:pPr algn="just"/>
            <a:r>
              <a:rPr lang="id-ID" dirty="0">
                <a:latin typeface="Times New Roman" panose="02020603050405020304" pitchFamily="18" charset="0"/>
                <a:cs typeface="Times New Roman" panose="02020603050405020304" pitchFamily="18" charset="0"/>
              </a:rPr>
              <a:t>      debu, pasir. Seperti najisnya Anjing dan babi.</a:t>
            </a:r>
          </a:p>
        </p:txBody>
      </p:sp>
      <p:sp>
        <p:nvSpPr>
          <p:cNvPr id="5" name="Rectangle 4">
            <a:extLst>
              <a:ext uri="{FF2B5EF4-FFF2-40B4-BE49-F238E27FC236}">
                <a16:creationId xmlns:a16="http://schemas.microsoft.com/office/drawing/2014/main" id="{158C87A7-BA48-C804-ED77-383B24D126BE}"/>
              </a:ext>
            </a:extLst>
          </p:cNvPr>
          <p:cNvSpPr/>
          <p:nvPr/>
        </p:nvSpPr>
        <p:spPr>
          <a:xfrm>
            <a:off x="1191655" y="5420163"/>
            <a:ext cx="6912768" cy="1200329"/>
          </a:xfrm>
          <a:prstGeom prst="rect">
            <a:avLst/>
          </a:prstGeom>
        </p:spPr>
        <p:txBody>
          <a:bodyPr wrap="square">
            <a:spAutoFit/>
          </a:bodyPr>
          <a:lstStyle/>
          <a:p>
            <a:pPr algn="just"/>
            <a:r>
              <a:rPr lang="id-ID" b="1" u="sng" dirty="0">
                <a:solidFill>
                  <a:schemeClr val="accent1"/>
                </a:solidFill>
                <a:latin typeface="Times New Roman" panose="02020603050405020304" pitchFamily="18" charset="0"/>
                <a:cs typeface="Times New Roman" panose="02020603050405020304" pitchFamily="18" charset="0"/>
              </a:rPr>
              <a:t>Benda-benda yang termasuk Najis :</a:t>
            </a:r>
          </a:p>
          <a:p>
            <a:pPr algn="just"/>
            <a:r>
              <a:rPr lang="id-ID" dirty="0">
                <a:latin typeface="Times New Roman" panose="02020603050405020304" pitchFamily="18" charset="0"/>
                <a:cs typeface="Times New Roman" panose="02020603050405020304" pitchFamily="18" charset="0"/>
              </a:rPr>
              <a:t>1. Bangkai binatang darat yang berdarah 2. Darah 3. Segala sesuatu yang keluar dari kubul atau dubur kecuali Mani, 4. Nanah, 5. Arak, 6. Anjing dan Babi.7. Badan binatang yang diambil dalam kondisi hidup.</a:t>
            </a:r>
          </a:p>
        </p:txBody>
      </p:sp>
    </p:spTree>
    <p:extLst>
      <p:ext uri="{BB962C8B-B14F-4D97-AF65-F5344CB8AC3E}">
        <p14:creationId xmlns:p14="http://schemas.microsoft.com/office/powerpoint/2010/main" val="272614760"/>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1012</TotalTime>
  <Words>1960</Words>
  <Application>Microsoft Office PowerPoint</Application>
  <PresentationFormat>On-screen Show (4:3)</PresentationFormat>
  <Paragraphs>212</Paragraphs>
  <Slides>16</Slides>
  <Notes>1</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16</vt:i4>
      </vt:variant>
    </vt:vector>
  </HeadingPairs>
  <TitlesOfParts>
    <vt:vector size="32" baseType="lpstr">
      <vt:lpstr>__Inter_9d3317</vt:lpstr>
      <vt:lpstr>__omar_6952f9</vt:lpstr>
      <vt:lpstr>Aharoni</vt:lpstr>
      <vt:lpstr>Algerian</vt:lpstr>
      <vt:lpstr>Amiri</vt:lpstr>
      <vt:lpstr>arial</vt:lpstr>
      <vt:lpstr>arial</vt:lpstr>
      <vt:lpstr>Bernard MT Condensed</vt:lpstr>
      <vt:lpstr>Calibri</vt:lpstr>
      <vt:lpstr>Franklin Gothic Demi</vt:lpstr>
      <vt:lpstr>IBM Plex Serif</vt:lpstr>
      <vt:lpstr>inherit</vt:lpstr>
      <vt:lpstr>Playfair Display</vt:lpstr>
      <vt:lpstr>Times New Roman</vt:lpstr>
      <vt:lpstr>Tw Cen MT</vt:lpstr>
      <vt:lpstr>Droplet</vt:lpstr>
      <vt:lpstr>PowerPoint Presentation</vt:lpstr>
      <vt:lpstr>PowerPoint Presentation</vt:lpstr>
      <vt:lpstr>PowerPoint Presentation</vt:lpstr>
      <vt:lpstr>PowerPoint Presentation</vt:lpstr>
      <vt:lpstr>3. Macam-macam Thaharah</vt:lpstr>
      <vt:lpstr>4. Alat dan Cara Bersuci</vt:lpstr>
      <vt:lpstr>PowerPoint Presentation</vt:lpstr>
      <vt:lpstr>PowerPoint Presentation</vt:lpstr>
      <vt:lpstr>b. Cara Bersuci</vt:lpstr>
      <vt:lpstr>5. Sebab-sebab mandi besar</vt:lpstr>
      <vt:lpstr>Wudhu DAN MANDI</vt:lpstr>
      <vt:lpstr>TAYAMUM </vt:lpstr>
      <vt:lpstr>Doa Setelah Berwudhu</vt:lpstr>
      <vt:lpstr>HAID, NIFAS, ISTIHADLAH pembagian darah yang keluar dari farji (vagina) perempuan, yaitu: 1. Darah haid 2. Darah nifas 3. Darah istihadloh 4. Darah Wiladah</vt:lpstr>
      <vt:lpstr>PowerPoint Presentation</vt:lpstr>
      <vt:lpstr>Selesai...</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PAI-Pertemuan ke 5</dc:title>
  <dc:creator>ismail - [2010]</dc:creator>
  <cp:lastModifiedBy>AULIA HIDAYATHUR</cp:lastModifiedBy>
  <cp:revision>78</cp:revision>
  <dcterms:created xsi:type="dcterms:W3CDTF">2022-10-08T11:24:52Z</dcterms:created>
  <dcterms:modified xsi:type="dcterms:W3CDTF">2024-11-24T16:30:38Z</dcterms:modified>
</cp:coreProperties>
</file>